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8"/>
  </p:notesMasterIdLst>
  <p:handoutMasterIdLst>
    <p:handoutMasterId r:id="rId9"/>
  </p:handoutMasterIdLst>
  <p:sldIdLst>
    <p:sldId id="462" r:id="rId3"/>
    <p:sldId id="463" r:id="rId4"/>
    <p:sldId id="466" r:id="rId5"/>
    <p:sldId id="467" r:id="rId6"/>
    <p:sldId id="468" r:id="rId7"/>
  </p:sldIdLst>
  <p:sldSz cx="9144000" cy="5143500" type="screen16x9"/>
  <p:notesSz cx="7104063" cy="102346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484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homas AREAL" initials="TA" lastIdx="14" clrIdx="0">
    <p:extLst>
      <p:ext uri="{19B8F6BF-5375-455C-9EA6-DF929625EA0E}">
        <p15:presenceInfo xmlns:p15="http://schemas.microsoft.com/office/powerpoint/2012/main" userId="S-1-5-21-158480093-2233177963-3543654616-63802" providerId="AD"/>
      </p:ext>
    </p:extLst>
  </p:cmAuthor>
  <p:cmAuthor id="2" name="Elodie FETIVEAU" initials="EF" lastIdx="7" clrIdx="1">
    <p:extLst>
      <p:ext uri="{19B8F6BF-5375-455C-9EA6-DF929625EA0E}">
        <p15:presenceInfo xmlns:p15="http://schemas.microsoft.com/office/powerpoint/2012/main" userId="Elodie FETIVEAU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F9B"/>
    <a:srgbClr val="4BACC6"/>
    <a:srgbClr val="D7F7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188" autoAdjust="0"/>
    <p:restoredTop sz="94349" autoAdjust="0"/>
  </p:normalViewPr>
  <p:slideViewPr>
    <p:cSldViewPr>
      <p:cViewPr varScale="1">
        <p:scale>
          <a:sx n="141" d="100"/>
          <a:sy n="141" d="100"/>
        </p:scale>
        <p:origin x="978" y="120"/>
      </p:cViewPr>
      <p:guideLst>
        <p:guide orient="horz" pos="1484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commentAuthors" Target="commentAuthors.xml"/><Relationship Id="rId4" Type="http://schemas.openxmlformats.org/officeDocument/2006/relationships/slide" Target="slides/slide2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9203" cy="512304"/>
          </a:xfrm>
          <a:prstGeom prst="rect">
            <a:avLst/>
          </a:prstGeom>
        </p:spPr>
        <p:txBody>
          <a:bodyPr vert="horz" lIns="94806" tIns="47404" rIns="94806" bIns="47404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4023202" y="0"/>
            <a:ext cx="3079203" cy="512304"/>
          </a:xfrm>
          <a:prstGeom prst="rect">
            <a:avLst/>
          </a:prstGeom>
        </p:spPr>
        <p:txBody>
          <a:bodyPr vert="horz" lIns="94806" tIns="47404" rIns="94806" bIns="47404" rtlCol="0"/>
          <a:lstStyle>
            <a:lvl1pPr algn="r">
              <a:defRPr sz="1200"/>
            </a:lvl1pPr>
          </a:lstStyle>
          <a:p>
            <a:fld id="{8AEFCCFE-1F7C-4938-B119-A1825104959E}" type="datetimeFigureOut">
              <a:rPr lang="fr-FR" smtClean="0"/>
              <a:t>14/09/2026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720676"/>
            <a:ext cx="3079203" cy="512303"/>
          </a:xfrm>
          <a:prstGeom prst="rect">
            <a:avLst/>
          </a:prstGeom>
        </p:spPr>
        <p:txBody>
          <a:bodyPr vert="horz" lIns="94806" tIns="47404" rIns="94806" bIns="47404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4023202" y="9720676"/>
            <a:ext cx="3079203" cy="512303"/>
          </a:xfrm>
          <a:prstGeom prst="rect">
            <a:avLst/>
          </a:prstGeom>
        </p:spPr>
        <p:txBody>
          <a:bodyPr vert="horz" lIns="94806" tIns="47404" rIns="94806" bIns="47404" rtlCol="0" anchor="b"/>
          <a:lstStyle>
            <a:lvl1pPr algn="r">
              <a:defRPr sz="1200"/>
            </a:lvl1pPr>
          </a:lstStyle>
          <a:p>
            <a:fld id="{4A249541-F0CA-4ED2-BC2E-0BFE828CBCA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8828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4" y="2"/>
            <a:ext cx="3078427" cy="511731"/>
          </a:xfrm>
          <a:prstGeom prst="rect">
            <a:avLst/>
          </a:prstGeom>
        </p:spPr>
        <p:txBody>
          <a:bodyPr vert="horz" lIns="94806" tIns="47404" rIns="94806" bIns="47404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023995" y="2"/>
            <a:ext cx="3078427" cy="511731"/>
          </a:xfrm>
          <a:prstGeom prst="rect">
            <a:avLst/>
          </a:prstGeom>
        </p:spPr>
        <p:txBody>
          <a:bodyPr vert="horz" lIns="94806" tIns="47404" rIns="94806" bIns="47404" rtlCol="0"/>
          <a:lstStyle>
            <a:lvl1pPr algn="r">
              <a:defRPr sz="1200"/>
            </a:lvl1pPr>
          </a:lstStyle>
          <a:p>
            <a:fld id="{23C256E8-94AD-407B-8644-20AAD5243C32}" type="datetimeFigureOut">
              <a:rPr lang="fr-FR" smtClean="0"/>
              <a:t>14/09/2026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9700" y="766763"/>
            <a:ext cx="6824663" cy="3838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06" tIns="47404" rIns="94806" bIns="47404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710407" y="4861442"/>
            <a:ext cx="5683250" cy="4605576"/>
          </a:xfrm>
          <a:prstGeom prst="rect">
            <a:avLst/>
          </a:prstGeom>
        </p:spPr>
        <p:txBody>
          <a:bodyPr vert="horz" lIns="94806" tIns="47404" rIns="94806" bIns="47404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4" y="9721108"/>
            <a:ext cx="3078427" cy="511731"/>
          </a:xfrm>
          <a:prstGeom prst="rect">
            <a:avLst/>
          </a:prstGeom>
        </p:spPr>
        <p:txBody>
          <a:bodyPr vert="horz" lIns="94806" tIns="47404" rIns="94806" bIns="47404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023995" y="9721108"/>
            <a:ext cx="3078427" cy="511731"/>
          </a:xfrm>
          <a:prstGeom prst="rect">
            <a:avLst/>
          </a:prstGeom>
        </p:spPr>
        <p:txBody>
          <a:bodyPr vert="horz" lIns="94806" tIns="47404" rIns="94806" bIns="47404" rtlCol="0" anchor="b"/>
          <a:lstStyle>
            <a:lvl1pPr algn="r">
              <a:defRPr sz="1200"/>
            </a:lvl1pPr>
          </a:lstStyle>
          <a:p>
            <a:fld id="{7105A8AD-1FA0-4F71-B34E-2E30DA910B2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39647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4796809-C79A-4CBE-A973-2FF22ABC292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Février 2024</a:t>
            </a:r>
          </a:p>
        </p:txBody>
      </p:sp>
    </p:spTree>
    <p:extLst>
      <p:ext uri="{BB962C8B-B14F-4D97-AF65-F5344CB8AC3E}">
        <p14:creationId xmlns:p14="http://schemas.microsoft.com/office/powerpoint/2010/main" val="2901368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ED4542-8E85-23F7-3973-0C777BDBD7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430B3EE-9319-229A-B699-EA912B4C4D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2C77C6B-FE2A-EB7D-8FE9-5F868BC469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BCE14-1D45-495A-82B8-64323A24A878}" type="datetimeFigureOut">
              <a:rPr lang="fr-FR" smtClean="0"/>
              <a:t>14/09/2026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BDF3F83-FB7B-84B3-6330-550E2D9B3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04875E2-807F-97C0-48C1-87E17DD6D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ACDEA-ED2E-4535-9270-3884BDE9DFC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9847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C6DB968-A7D7-BAE8-B9EA-E795673D46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336937B-05DB-F884-92EB-28C100F0C3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0F072C7-9CB1-7599-2C04-D73B89FA8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BCE14-1D45-495A-82B8-64323A24A878}" type="datetimeFigureOut">
              <a:rPr lang="fr-FR" smtClean="0"/>
              <a:t>14/09/2026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6D4FFD2-1216-D10F-1D27-6BD87A9EC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0BD345E-58AE-57DF-DA73-26770236C5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ACDEA-ED2E-4535-9270-3884BDE9DFC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61536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FE6B03-7A6C-47DD-CC8F-1E814BD8DE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6D2BF57-6544-20FD-3A68-6872D5EE14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6CE3BD6-0DE1-4CBD-74FC-759C0F30B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BCE14-1D45-495A-82B8-64323A24A878}" type="datetimeFigureOut">
              <a:rPr lang="fr-FR" smtClean="0"/>
              <a:t>14/09/2026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320D007-688C-88C0-8E8B-A3A6D36A4F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4B2957F-D623-0724-0713-5722870B45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ACDEA-ED2E-4535-9270-3884BDE9DFC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544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AD50A8-B469-4B02-9DB2-0CDE03663C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928A391-5BB0-A45F-6892-3F46C102A5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CC6C2CA-3E2F-C9CC-F864-F126E96FF3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DCB196A-0C2B-4C99-23D7-A25529D263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BCE14-1D45-495A-82B8-64323A24A878}" type="datetimeFigureOut">
              <a:rPr lang="fr-FR" smtClean="0"/>
              <a:t>14/09/2026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85CFA5B-49BF-558A-D1E0-04830C3A94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619EDF2-73CF-9AC7-2787-6C326513A5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ACDEA-ED2E-4535-9270-3884BDE9DFC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012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DA5D25C-8EDA-AAAA-BEA0-9B37E0BB9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022DB26-E718-4E9E-F32D-8B7473CA29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60AE819-F4B6-7EA7-1E06-455B0478B1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E42A58A-489C-66BE-2890-7B80FB1857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F25F0D5-25A4-2133-B724-869E1D0C5F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006AD12-8DB6-9A04-0EFB-E0C8FCD4C9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BCE14-1D45-495A-82B8-64323A24A878}" type="datetimeFigureOut">
              <a:rPr lang="fr-FR" smtClean="0"/>
              <a:t>14/09/2026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F13BF4DE-62C2-3E51-9913-08CB23937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E2F8334A-6946-6E1D-B16C-478CCF8CB6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ACDEA-ED2E-4535-9270-3884BDE9DFC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06678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B03C7A-95FE-9819-1FB4-A47BD24208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AE13AB5C-DEF0-E051-985E-39661C6A0D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BCE14-1D45-495A-82B8-64323A24A878}" type="datetimeFigureOut">
              <a:rPr lang="fr-FR" smtClean="0"/>
              <a:t>14/09/2026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74962C4-8975-D183-87C5-374CAF1FA3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054F795-BE9F-7734-7B72-CE52699F8A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ACDEA-ED2E-4535-9270-3884BDE9DFC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09265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E285DE05-D092-0C28-C294-D27BC1D0FA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BCE14-1D45-495A-82B8-64323A24A878}" type="datetimeFigureOut">
              <a:rPr lang="fr-FR" smtClean="0"/>
              <a:t>14/09/2026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FEF7EEF-59E4-8E72-EC6B-39A21C0BF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C3C769F-2E07-E89B-23B1-1CABF3E266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ACDEA-ED2E-4535-9270-3884BDE9DFC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81853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CBE62D8-1F43-136E-F79E-C9BE0AC51D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E83F3BE-08D6-8AE7-BD83-2291EA4049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573BF01-DF2B-BF4A-9F89-C5BDCC723A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54913EA-1882-83C2-A9DA-73CA891BCB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BCE14-1D45-495A-82B8-64323A24A878}" type="datetimeFigureOut">
              <a:rPr lang="fr-FR" smtClean="0"/>
              <a:t>14/09/2026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106012E-4436-BBB8-4681-1AC161D9B8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AC8CDE1-C722-1F67-94AC-B9E6C804C3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ACDEA-ED2E-4535-9270-3884BDE9DFC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76451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A8826F-48A5-02DD-B9BE-69A6A9EB5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F74B22D-9727-B277-B599-9216DDE40E8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700111B-9E65-529A-1511-193E8EC2E4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56CD378-4E92-675E-37F8-0F4042DFF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BCE14-1D45-495A-82B8-64323A24A878}" type="datetimeFigureOut">
              <a:rPr lang="fr-FR" smtClean="0"/>
              <a:t>14/09/2026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2A6B6C3-DAF5-FB5A-321E-2669C2F84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7BCB103-5FE7-4BCD-5628-96272C2E7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ACDEA-ED2E-4535-9270-3884BDE9DFC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86262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2CA3AB-622C-82A5-E878-8C2108F201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E84C821-33F2-D5D6-A5EB-252917F434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25A41B7-FA6E-ED40-1081-D14FCFF859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BCE14-1D45-495A-82B8-64323A24A878}" type="datetimeFigureOut">
              <a:rPr lang="fr-FR" smtClean="0"/>
              <a:t>14/09/2026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53F068E-4FB0-D24B-0552-C4F169A63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F72346E-0444-3BE4-5CA7-FB43D9380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ACDEA-ED2E-4535-9270-3884BDE9DFC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02915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3ED09165-6A82-F0C2-8EA2-3E281CDE498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7789D47-7B6E-6DFB-E906-E23CE00DF0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557E198-24A7-34F4-8B47-95419EBBF2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BCE14-1D45-495A-82B8-64323A24A878}" type="datetimeFigureOut">
              <a:rPr lang="fr-FR" smtClean="0"/>
              <a:t>14/09/2026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BBB2E8B-793B-0D97-E01B-DDBA368EDE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20CAC88-D5B2-11F2-866A-DDA68E84A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ACDEA-ED2E-4535-9270-3884BDE9DFC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15412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36485-7311-4B60-9217-96DC03DD5DCA}" type="datetime1">
              <a:rPr lang="fr-FR" smtClean="0"/>
              <a:t>14/09/2026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4022A-42C0-45AF-B093-E5A3A07644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35248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79185-9D9D-4E26-8CF5-61824E95B4E8}" type="datetime1">
              <a:rPr lang="fr-FR" smtClean="0"/>
              <a:t>14/09/2026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4022A-42C0-45AF-B093-E5A3A07644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60494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71C48-3A8F-44C0-8793-06C6B2FE6B08}" type="datetime1">
              <a:rPr lang="fr-FR" smtClean="0"/>
              <a:t>14/09/2026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4022A-42C0-45AF-B093-E5A3A07644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89981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0CDD3-1A51-44F7-A0D7-4842CBC48E8E}" type="datetime1">
              <a:rPr lang="fr-FR" smtClean="0"/>
              <a:t>14/09/2026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4022A-42C0-45AF-B093-E5A3A07644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53890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7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7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7F10A-AE46-4A9D-BECF-69135CB3118A}" type="datetime1">
              <a:rPr lang="fr-FR" smtClean="0"/>
              <a:t>14/09/2026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4022A-42C0-45AF-B093-E5A3A07644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10486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104B2-E8AE-458B-BB57-54DBA578B0AC}" type="datetime1">
              <a:rPr lang="fr-FR" smtClean="0"/>
              <a:t>14/09/2026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4022A-42C0-45AF-B093-E5A3A07644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5041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2471-A687-48E4-9002-2A2200ED769E}" type="datetime1">
              <a:rPr lang="fr-FR" smtClean="0"/>
              <a:t>14/09/2026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4022A-42C0-45AF-B093-E5A3A07644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75805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2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8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2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87650-AB01-4F05-80BC-36A043A6F5F4}" type="datetime1">
              <a:rPr lang="fr-FR" smtClean="0"/>
              <a:t>14/09/2026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4022A-42C0-45AF-B093-E5A3A07644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22386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8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2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8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2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5852A-C549-4CBD-87A9-126EF6AD9D00}" type="datetime1">
              <a:rPr lang="fr-FR" smtClean="0"/>
              <a:t>14/09/2026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4022A-42C0-45AF-B093-E5A3A07644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65182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1175C-C696-41DF-906D-112256CEB93B}" type="datetime1">
              <a:rPr lang="fr-FR" smtClean="0"/>
              <a:t>14/09/2026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4022A-42C0-45AF-B093-E5A3A07644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36242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154782"/>
            <a:ext cx="2057400" cy="329088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54782"/>
            <a:ext cx="6019800" cy="329088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F20E8-6D17-4CCB-89BD-541AE66129E3}" type="datetime1">
              <a:rPr lang="fr-FR" smtClean="0"/>
              <a:t>14/09/2026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4022A-42C0-45AF-B093-E5A3A07644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05306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083456B-8F9E-0DC7-35E7-104BD7BA6F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E99630D-2322-7B5F-1590-DF2A384B5F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CDA8182-A549-C150-0BB2-2625E7B492E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34BCE14-1D45-495A-82B8-64323A24A878}" type="datetimeFigureOut">
              <a:rPr lang="fr-FR" smtClean="0"/>
              <a:t>14/09/2026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4CCC53D-2C97-ED04-22C6-EEA6D6777E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5D1A060-E046-978A-392F-5274682974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ECACDEA-ED2E-4535-9270-3884BDE9DFC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1175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B7A1FD-FF13-4A7C-9D12-D8B8EFECD6FD}" type="datetime1">
              <a:rPr lang="fr-FR" smtClean="0"/>
              <a:t>14/09/2026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94022A-42C0-45AF-B093-E5A3A07644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3897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ctr" defTabSz="914378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2" indent="-342892" algn="l" defTabSz="914378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1" indent="-285743" algn="l" defTabSz="914378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2" indent="-228594" algn="l" defTabSz="914378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8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8" indent="-228594" algn="l" defTabSz="914378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.jpg"/><Relationship Id="rId7" Type="http://schemas.openxmlformats.org/officeDocument/2006/relationships/hyperlink" Target="mailto:pr&#233;nom.nom@uca.fr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dred.uca.fr/" TargetMode="External"/><Relationship Id="rId5" Type="http://schemas.openxmlformats.org/officeDocument/2006/relationships/slide" Target="slide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dred.uca.fr/servlet/com.jsbsoft.jtf.core.SG?EXT=core&amp;PROC=SAISIE_LISTE_SOUS_RUBRIQUES_FRONT&amp;ACTION=LISTER&amp;PROFONDEUR=0&amp;RH=1522739993061&amp;RF=1522739993061&amp;RUBRIQUE=1522739993061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dred.uca.fr/servlet/com.jsbsoft.jtf.core.SG?EXT=core&amp;PROC=SAISIE_LISTE_SOUS_RUBRIQUES_FRONT&amp;ACTION=LISTER&amp;PROFONDEUR=0&amp;RH=1527154520498&amp;RF=1527154520498&amp;RUBRIQUE=1527154520498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Relationship Id="rId6" Type="http://schemas.openxmlformats.org/officeDocument/2006/relationships/hyperlink" Target="mailto:management.projets@dred.fr" TargetMode="External"/><Relationship Id="rId5" Type="http://schemas.openxmlformats.org/officeDocument/2006/relationships/hyperlink" Target="mailto:pole-accpro.dred@uca.fr" TargetMode="External"/><Relationship Id="rId4" Type="http://schemas.openxmlformats.org/officeDocument/2006/relationships/hyperlink" Target="https://dred.uca.fr/servlet/com.jsbsoft.jtf.core.SG?EXT=core&amp;PROC=SAISIE_LISTE_SOUS_RUBRIQUES_FRONT&amp;ACTION=LISTER&amp;PROFONDEUR=1&amp;RH=1522741706109&amp;RF=1522741706109&amp;RUBRIQUE=1522741706109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dred.uca.fr/servlet/com.jsbsoft.jtf.core.SG?EXT=core&amp;PROC=SAISIE_LISTE_SOUS_RUBRIQUES_FRONT&amp;ACTION=LISTER&amp;PROFONDEUR=0&amp;RH=1522742530673&amp;RF=1522742530673&amp;RUBRIQUE=1522742530673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8BE21110-5501-B3CA-2F6A-1DFD473F3F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cxnSp>
        <p:nvCxnSpPr>
          <p:cNvPr id="9" name="Connecteur : en angle 8">
            <a:extLst>
              <a:ext uri="{FF2B5EF4-FFF2-40B4-BE49-F238E27FC236}">
                <a16:creationId xmlns:a16="http://schemas.microsoft.com/office/drawing/2014/main" id="{57EC4589-0B49-4EB2-83B7-B1B41B664C61}"/>
              </a:ext>
            </a:extLst>
          </p:cNvPr>
          <p:cNvCxnSpPr>
            <a:cxnSpLocks/>
            <a:endCxn id="17" idx="1"/>
          </p:cNvCxnSpPr>
          <p:nvPr/>
        </p:nvCxnSpPr>
        <p:spPr>
          <a:xfrm>
            <a:off x="5223827" y="871939"/>
            <a:ext cx="1874419" cy="231877"/>
          </a:xfrm>
          <a:prstGeom prst="bentConnector3">
            <a:avLst/>
          </a:prstGeom>
          <a:noFill/>
          <a:ln w="19050" cap="rnd" cmpd="sng">
            <a:solidFill>
              <a:srgbClr val="4BACC6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4" name="Connecteur droit 53">
            <a:extLst>
              <a:ext uri="{FF2B5EF4-FFF2-40B4-BE49-F238E27FC236}">
                <a16:creationId xmlns:a16="http://schemas.microsoft.com/office/drawing/2014/main" id="{FB8C1CA1-4681-40C9-AD51-6074215C50D1}"/>
              </a:ext>
            </a:extLst>
          </p:cNvPr>
          <p:cNvCxnSpPr>
            <a:cxnSpLocks noChangeShapeType="1"/>
            <a:endCxn id="59" idx="1"/>
          </p:cNvCxnSpPr>
          <p:nvPr/>
        </p:nvCxnSpPr>
        <p:spPr bwMode="auto">
          <a:xfrm>
            <a:off x="6317379" y="593263"/>
            <a:ext cx="779834" cy="0"/>
          </a:xfrm>
          <a:prstGeom prst="line">
            <a:avLst/>
          </a:prstGeom>
          <a:noFill/>
          <a:ln w="19050" cap="rnd" cmpd="sng">
            <a:solidFill>
              <a:srgbClr val="4BACC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4" name="Connecteur droit 73">
            <a:extLst>
              <a:ext uri="{FF2B5EF4-FFF2-40B4-BE49-F238E27FC236}">
                <a16:creationId xmlns:a16="http://schemas.microsoft.com/office/drawing/2014/main" id="{01527930-552F-495A-AB2A-CCD18CBA1D18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7965365" y="1441088"/>
            <a:ext cx="0" cy="172800"/>
          </a:xfrm>
          <a:prstGeom prst="line">
            <a:avLst/>
          </a:prstGeom>
          <a:noFill/>
          <a:ln w="19050">
            <a:solidFill>
              <a:srgbClr val="4BACC6"/>
            </a:solidFill>
            <a:round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1" name="Connecteur droit 70">
            <a:extLst>
              <a:ext uri="{FF2B5EF4-FFF2-40B4-BE49-F238E27FC236}">
                <a16:creationId xmlns:a16="http://schemas.microsoft.com/office/drawing/2014/main" id="{2670FCFD-7CA4-47E4-9E20-CE1CE7FB5AFD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5788534" y="1441088"/>
            <a:ext cx="0" cy="172800"/>
          </a:xfrm>
          <a:prstGeom prst="line">
            <a:avLst/>
          </a:prstGeom>
          <a:noFill/>
          <a:ln w="19050">
            <a:solidFill>
              <a:srgbClr val="4BACC6"/>
            </a:solidFill>
            <a:round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5" name="Connecteur droit 64">
            <a:extLst>
              <a:ext uri="{FF2B5EF4-FFF2-40B4-BE49-F238E27FC236}">
                <a16:creationId xmlns:a16="http://schemas.microsoft.com/office/drawing/2014/main" id="{2FF69DF7-D83F-4099-8DC4-A4E4AF403F0D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3495307" y="1439954"/>
            <a:ext cx="0" cy="173934"/>
          </a:xfrm>
          <a:prstGeom prst="line">
            <a:avLst/>
          </a:prstGeom>
          <a:noFill/>
          <a:ln w="19050">
            <a:solidFill>
              <a:srgbClr val="4BACC6"/>
            </a:solidFill>
            <a:round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" name="Rectangle à coins arrondis 15"/>
          <p:cNvSpPr>
            <a:spLocks noChangeArrowheads="1"/>
          </p:cNvSpPr>
          <p:nvPr/>
        </p:nvSpPr>
        <p:spPr bwMode="auto">
          <a:xfrm>
            <a:off x="7204297" y="1633757"/>
            <a:ext cx="1473192" cy="3380935"/>
          </a:xfrm>
          <a:prstGeom prst="roundRect">
            <a:avLst/>
          </a:prstGeom>
          <a:solidFill>
            <a:srgbClr val="FFFFFF">
              <a:alpha val="37000"/>
            </a:srgbClr>
          </a:solidFill>
          <a:ln w="25400">
            <a:solidFill>
              <a:srgbClr val="4BACC6"/>
            </a:solidFill>
            <a:round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just" defTabSz="685800"/>
            <a:endParaRPr lang="fr-FR" sz="100" b="1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algn="just" defTabSz="685800"/>
            <a:endParaRPr lang="fr-FR" sz="600" b="1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defTabSz="685800"/>
            <a:endParaRPr lang="fr-FR" sz="800" b="1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algn="just" defTabSz="685800"/>
            <a:endParaRPr lang="fr-FR" sz="7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algn="just" defTabSz="685800"/>
            <a:endParaRPr lang="fr-FR" sz="7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algn="just" defTabSz="685800"/>
            <a:endParaRPr lang="fr-FR" sz="7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algn="just" defTabSz="685800"/>
            <a:endParaRPr lang="fr-FR" sz="7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algn="just" defTabSz="685800"/>
            <a:endParaRPr lang="fr-FR" sz="800" b="1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algn="just" defTabSz="685800"/>
            <a:endParaRPr lang="fr-FR" sz="800" b="1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algn="just" defTabSz="685800"/>
            <a:endParaRPr lang="fr-FR" sz="800" b="1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algn="just" defTabSz="685800"/>
            <a:endParaRPr lang="fr-FR" sz="800" b="1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algn="just" defTabSz="685800"/>
            <a:endParaRPr lang="fr-FR" sz="800" b="1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algn="just" defTabSz="685800">
              <a:lnSpc>
                <a:spcPct val="115000"/>
              </a:lnSpc>
            </a:pPr>
            <a:r>
              <a:rPr lang="fr-FR" sz="800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 </a:t>
            </a:r>
          </a:p>
        </p:txBody>
      </p:sp>
      <p:cxnSp>
        <p:nvCxnSpPr>
          <p:cNvPr id="129" name="Connecteur droit 128"/>
          <p:cNvCxnSpPr>
            <a:cxnSpLocks noChangeShapeType="1"/>
          </p:cNvCxnSpPr>
          <p:nvPr/>
        </p:nvCxnSpPr>
        <p:spPr bwMode="auto">
          <a:xfrm>
            <a:off x="4572000" y="771551"/>
            <a:ext cx="0" cy="663063"/>
          </a:xfrm>
          <a:prstGeom prst="line">
            <a:avLst/>
          </a:prstGeom>
          <a:noFill/>
          <a:ln w="19050">
            <a:solidFill>
              <a:srgbClr val="4BACC6"/>
            </a:solidFill>
            <a:round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5" name="Connecteur droit 74"/>
          <p:cNvCxnSpPr>
            <a:cxnSpLocks noChangeShapeType="1"/>
          </p:cNvCxnSpPr>
          <p:nvPr/>
        </p:nvCxnSpPr>
        <p:spPr bwMode="auto">
          <a:xfrm flipV="1">
            <a:off x="1216245" y="1456155"/>
            <a:ext cx="0" cy="157733"/>
          </a:xfrm>
          <a:prstGeom prst="line">
            <a:avLst/>
          </a:prstGeom>
          <a:noFill/>
          <a:ln w="19050">
            <a:solidFill>
              <a:srgbClr val="4BACC6"/>
            </a:solidFill>
            <a:round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" name="Rectangle à coins arrondis 6"/>
          <p:cNvSpPr>
            <a:spLocks noChangeArrowheads="1"/>
          </p:cNvSpPr>
          <p:nvPr/>
        </p:nvSpPr>
        <p:spPr bwMode="auto">
          <a:xfrm>
            <a:off x="2832124" y="48104"/>
            <a:ext cx="3613496" cy="875292"/>
          </a:xfrm>
          <a:prstGeom prst="roundRect">
            <a:avLst>
              <a:gd name="adj" fmla="val 16667"/>
            </a:avLst>
          </a:prstGeom>
          <a:solidFill>
            <a:srgbClr val="4BACC6"/>
          </a:solidFill>
          <a:ln w="25400">
            <a:solidFill>
              <a:srgbClr val="205867"/>
            </a:solidFill>
            <a:round/>
            <a:headEnd/>
            <a:tailEnd/>
          </a:ln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 defTabSz="685800">
              <a:lnSpc>
                <a:spcPct val="115000"/>
              </a:lnSpc>
            </a:pPr>
            <a:r>
              <a:rPr lang="fr-FR" sz="1000" b="1" dirty="0">
                <a:solidFill>
                  <a:prstClr val="white"/>
                </a:solidFill>
                <a:latin typeface="Calibri"/>
                <a:ea typeface="Calibri"/>
                <a:cs typeface="Times New Roman"/>
              </a:rPr>
              <a:t>DIRECTION DE LA RECHERCHE ET DES ETUDES DOCTORALES</a:t>
            </a:r>
          </a:p>
          <a:p>
            <a:pPr algn="ctr" defTabSz="685800">
              <a:lnSpc>
                <a:spcPct val="115000"/>
              </a:lnSpc>
            </a:pPr>
            <a:endParaRPr lang="fr-FR" sz="500" b="1" dirty="0">
              <a:solidFill>
                <a:prstClr val="white"/>
              </a:solidFill>
              <a:latin typeface="Calibri"/>
              <a:ea typeface="Calibri"/>
              <a:cs typeface="Times New Roman"/>
            </a:endParaRPr>
          </a:p>
          <a:p>
            <a:pPr algn="ctr" defTabSz="685800">
              <a:lnSpc>
                <a:spcPct val="115000"/>
              </a:lnSpc>
            </a:pPr>
            <a:r>
              <a:rPr lang="fr-FR" sz="900" dirty="0">
                <a:solidFill>
                  <a:prstClr val="white"/>
                </a:solidFill>
                <a:latin typeface="Calibri"/>
                <a:cs typeface="Times New Roman"/>
              </a:rPr>
              <a:t>Directrice</a:t>
            </a:r>
            <a:r>
              <a:rPr lang="fr-FR" sz="800" b="1" dirty="0">
                <a:solidFill>
                  <a:prstClr val="white"/>
                </a:solidFill>
                <a:latin typeface="Calibri"/>
                <a:ea typeface="Calibri"/>
                <a:cs typeface="Times New Roman"/>
              </a:rPr>
              <a:t> </a:t>
            </a:r>
            <a:r>
              <a:rPr lang="fr-FR" sz="900" b="1" dirty="0">
                <a:solidFill>
                  <a:prstClr val="white"/>
                </a:solidFill>
                <a:latin typeface="Calibri"/>
                <a:ea typeface="Calibri"/>
                <a:cs typeface="Times New Roman"/>
              </a:rPr>
              <a:t>:</a:t>
            </a:r>
            <a:r>
              <a:rPr lang="fr-FR" sz="800" b="1" dirty="0">
                <a:solidFill>
                  <a:prstClr val="white"/>
                </a:solidFill>
                <a:latin typeface="Calibri"/>
                <a:ea typeface="Calibri"/>
                <a:cs typeface="Times New Roman"/>
              </a:rPr>
              <a:t>  </a:t>
            </a:r>
            <a:r>
              <a:rPr lang="fr-FR" sz="900" dirty="0">
                <a:solidFill>
                  <a:prstClr val="white"/>
                </a:solidFill>
                <a:latin typeface="Calibri"/>
                <a:ea typeface="Calibri"/>
                <a:cs typeface="Times New Roman"/>
              </a:rPr>
              <a:t>Pascale BOUVIER-MARION</a:t>
            </a:r>
          </a:p>
          <a:p>
            <a:pPr algn="ctr" defTabSz="685800">
              <a:lnSpc>
                <a:spcPct val="115000"/>
              </a:lnSpc>
            </a:pPr>
            <a:endParaRPr lang="fr-FR" sz="200" dirty="0">
              <a:solidFill>
                <a:prstClr val="white"/>
              </a:solidFill>
              <a:latin typeface="Calibri"/>
              <a:ea typeface="Calibri"/>
              <a:cs typeface="Times New Roman"/>
            </a:endParaRPr>
          </a:p>
          <a:p>
            <a:pPr algn="ctr" defTabSz="685800">
              <a:lnSpc>
                <a:spcPct val="115000"/>
              </a:lnSpc>
            </a:pPr>
            <a:r>
              <a:rPr lang="fr-FR" sz="900" dirty="0">
                <a:solidFill>
                  <a:prstClr val="white"/>
                </a:solidFill>
                <a:latin typeface="Calibri"/>
                <a:ea typeface="Calibri"/>
                <a:cs typeface="Times New Roman"/>
              </a:rPr>
              <a:t>Directrice adjointe : Vanessa BELIGON</a:t>
            </a:r>
          </a:p>
          <a:p>
            <a:pPr algn="ctr" defTabSz="685800">
              <a:lnSpc>
                <a:spcPct val="115000"/>
              </a:lnSpc>
            </a:pPr>
            <a:endParaRPr lang="fr-FR" sz="700" dirty="0">
              <a:solidFill>
                <a:prstClr val="white"/>
              </a:solidFill>
              <a:latin typeface="Aptos" panose="02110004020202020204"/>
              <a:ea typeface="Calibri"/>
              <a:cs typeface="Times New Roman"/>
            </a:endParaRPr>
          </a:p>
        </p:txBody>
      </p:sp>
      <p:cxnSp>
        <p:nvCxnSpPr>
          <p:cNvPr id="8" name="Connecteur droit 7"/>
          <p:cNvCxnSpPr>
            <a:cxnSpLocks noChangeShapeType="1"/>
          </p:cNvCxnSpPr>
          <p:nvPr/>
        </p:nvCxnSpPr>
        <p:spPr bwMode="auto">
          <a:xfrm flipH="1">
            <a:off x="1205654" y="1434614"/>
            <a:ext cx="6769955" cy="21541"/>
          </a:xfrm>
          <a:prstGeom prst="line">
            <a:avLst/>
          </a:prstGeom>
          <a:ln w="19050">
            <a:solidFill>
              <a:srgbClr val="4BACC6"/>
            </a:solidFill>
            <a:headEnd/>
            <a:tailE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à coins arrondis 17"/>
          <p:cNvSpPr>
            <a:spLocks noChangeArrowheads="1"/>
          </p:cNvSpPr>
          <p:nvPr/>
        </p:nvSpPr>
        <p:spPr bwMode="auto">
          <a:xfrm>
            <a:off x="2680062" y="1632177"/>
            <a:ext cx="1674319" cy="3413303"/>
          </a:xfrm>
          <a:prstGeom prst="roundRect">
            <a:avLst/>
          </a:prstGeom>
          <a:noFill/>
          <a:ln w="25400">
            <a:solidFill>
              <a:srgbClr val="4BACC6"/>
            </a:solidFill>
            <a:round/>
            <a:headEnd/>
            <a:tailEnd/>
          </a:ln>
        </p:spPr>
        <p:txBody>
          <a:bodyPr rot="0" vert="horz" wrap="square" lIns="91440" tIns="45720" rIns="91440" bIns="45720" numCol="2" spcCol="144000" anchor="t" anchorCtr="0" upright="1">
            <a:noAutofit/>
          </a:bodyPr>
          <a:lstStyle/>
          <a:p>
            <a:pPr defTabSz="685800">
              <a:lnSpc>
                <a:spcPct val="115000"/>
              </a:lnSpc>
            </a:pPr>
            <a:endParaRPr lang="fr-FR" sz="300" dirty="0">
              <a:solidFill>
                <a:srgbClr val="FF0000"/>
              </a:solidFill>
              <a:latin typeface="Calibri"/>
              <a:ea typeface="Calibri"/>
              <a:cs typeface="Times New Roman"/>
            </a:endParaRPr>
          </a:p>
          <a:p>
            <a:pPr defTabSz="685800"/>
            <a:endParaRPr lang="fr-FR" sz="800" dirty="0">
              <a:solidFill>
                <a:srgbClr val="008F9B"/>
              </a:solidFill>
              <a:latin typeface="Aptos" panose="02110004020202020204"/>
            </a:endParaRPr>
          </a:p>
          <a:p>
            <a:pPr defTabSz="685800"/>
            <a:endParaRPr lang="fr-FR" sz="800" dirty="0">
              <a:solidFill>
                <a:srgbClr val="008F9B"/>
              </a:solidFill>
              <a:latin typeface="Aptos" panose="02110004020202020204"/>
            </a:endParaRPr>
          </a:p>
          <a:p>
            <a:pPr defTabSz="685800"/>
            <a:endParaRPr lang="fr-FR" sz="300" b="1" dirty="0">
              <a:solidFill>
                <a:prstClr val="black"/>
              </a:solidFill>
              <a:latin typeface="Aptos" panose="02110004020202020204"/>
            </a:endParaRPr>
          </a:p>
          <a:p>
            <a:pPr defTabSz="685800"/>
            <a:endParaRPr lang="fr-FR" sz="800" b="1" dirty="0">
              <a:solidFill>
                <a:prstClr val="black"/>
              </a:solidFill>
              <a:latin typeface="Aptos" panose="02110004020202020204"/>
            </a:endParaRPr>
          </a:p>
          <a:p>
            <a:pPr defTabSz="685800"/>
            <a:endParaRPr lang="fr-FR" sz="800" dirty="0">
              <a:solidFill>
                <a:srgbClr val="008F9B"/>
              </a:solidFill>
              <a:latin typeface="Aptos" panose="02110004020202020204"/>
            </a:endParaRPr>
          </a:p>
          <a:p>
            <a:pPr defTabSz="685800"/>
            <a:endParaRPr lang="fr-FR" sz="700" b="1" dirty="0">
              <a:solidFill>
                <a:prstClr val="black"/>
              </a:solidFill>
              <a:latin typeface="Aptos" panose="02110004020202020204"/>
            </a:endParaRPr>
          </a:p>
          <a:p>
            <a:pPr defTabSz="685800"/>
            <a:endParaRPr lang="fr-FR" sz="800" b="1" dirty="0">
              <a:solidFill>
                <a:prstClr val="black"/>
              </a:solidFill>
              <a:latin typeface="Aptos" panose="02110004020202020204"/>
            </a:endParaRPr>
          </a:p>
          <a:p>
            <a:pPr defTabSz="685800"/>
            <a:endParaRPr lang="fr-FR" sz="800" b="1" dirty="0">
              <a:solidFill>
                <a:prstClr val="black"/>
              </a:solidFill>
              <a:latin typeface="Aptos" panose="02110004020202020204"/>
            </a:endParaRPr>
          </a:p>
          <a:p>
            <a:pPr defTabSz="685800"/>
            <a:endParaRPr lang="fr-FR" sz="800" b="1" dirty="0">
              <a:solidFill>
                <a:prstClr val="black"/>
              </a:solidFill>
              <a:latin typeface="Aptos" panose="02110004020202020204"/>
            </a:endParaRPr>
          </a:p>
          <a:p>
            <a:pPr defTabSz="685800"/>
            <a:endParaRPr lang="fr-FR" sz="800" b="1" dirty="0">
              <a:solidFill>
                <a:prstClr val="black"/>
              </a:solidFill>
              <a:latin typeface="Aptos" panose="02110004020202020204"/>
            </a:endParaRPr>
          </a:p>
          <a:p>
            <a:pPr defTabSz="685800"/>
            <a:endParaRPr lang="fr-FR" sz="800" b="1" dirty="0">
              <a:solidFill>
                <a:prstClr val="black"/>
              </a:solidFill>
              <a:latin typeface="Aptos" panose="02110004020202020204"/>
            </a:endParaRPr>
          </a:p>
          <a:p>
            <a:pPr defTabSz="685800"/>
            <a:endParaRPr lang="fr-FR" sz="800" b="1" dirty="0">
              <a:solidFill>
                <a:prstClr val="black"/>
              </a:solidFill>
              <a:latin typeface="Aptos" panose="02110004020202020204"/>
            </a:endParaRPr>
          </a:p>
        </p:txBody>
      </p:sp>
      <p:sp>
        <p:nvSpPr>
          <p:cNvPr id="19" name="Rectangle à coins arrondis 18"/>
          <p:cNvSpPr>
            <a:spLocks noChangeArrowheads="1"/>
          </p:cNvSpPr>
          <p:nvPr/>
        </p:nvSpPr>
        <p:spPr bwMode="auto">
          <a:xfrm>
            <a:off x="387509" y="1632177"/>
            <a:ext cx="1657473" cy="3423452"/>
          </a:xfrm>
          <a:prstGeom prst="roundRect">
            <a:avLst>
              <a:gd name="adj" fmla="val 16667"/>
            </a:avLst>
          </a:prstGeom>
          <a:noFill/>
          <a:ln w="25400">
            <a:solidFill>
              <a:srgbClr val="4BACC6"/>
            </a:solidFill>
            <a:round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 defTabSz="685800"/>
            <a:endParaRPr lang="fr-FR" sz="8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algn="ctr" defTabSz="685800"/>
            <a:endParaRPr lang="fr-FR" sz="3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marL="35998" indent="-107994" algn="just" defTabSz="685800">
              <a:buFont typeface="Arial" panose="020B0604020202020204" pitchFamily="34" charset="0"/>
              <a:buChar char="•"/>
            </a:pPr>
            <a:endParaRPr lang="fr-FR" sz="7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algn="just" defTabSz="685800"/>
            <a:endParaRPr lang="fr-FR" sz="10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defTabSz="685800"/>
            <a:endParaRPr lang="fr-FR" sz="400" i="1" dirty="0">
              <a:solidFill>
                <a:srgbClr val="FF0000"/>
              </a:solidFill>
              <a:latin typeface="Calibri"/>
              <a:ea typeface="Calibri"/>
              <a:cs typeface="Times New Roman"/>
            </a:endParaRPr>
          </a:p>
          <a:p>
            <a:pPr defTabSz="685800"/>
            <a:endParaRPr lang="fr-FR" sz="800" b="1" dirty="0">
              <a:solidFill>
                <a:prstClr val="black"/>
              </a:solidFill>
              <a:latin typeface="Aptos" panose="02110004020202020204"/>
              <a:ea typeface="Calibri"/>
              <a:cs typeface="Times New Roman"/>
            </a:endParaRPr>
          </a:p>
        </p:txBody>
      </p:sp>
      <p:sp>
        <p:nvSpPr>
          <p:cNvPr id="20" name="Rectangle à coins arrondis 19"/>
          <p:cNvSpPr>
            <a:spLocks noChangeArrowheads="1"/>
          </p:cNvSpPr>
          <p:nvPr/>
        </p:nvSpPr>
        <p:spPr bwMode="auto">
          <a:xfrm>
            <a:off x="5024635" y="1632177"/>
            <a:ext cx="1568972" cy="3409322"/>
          </a:xfrm>
          <a:prstGeom prst="roundRect">
            <a:avLst/>
          </a:prstGeom>
          <a:noFill/>
          <a:ln w="25400">
            <a:solidFill>
              <a:srgbClr val="4BACC6"/>
            </a:solidFill>
            <a:round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defTabSz="685800"/>
            <a:endParaRPr lang="fr-FR" sz="100" b="1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defTabSz="685800"/>
            <a:endParaRPr lang="fr-FR" sz="600" b="1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defTabSz="685800"/>
            <a:endParaRPr lang="fr-FR" sz="800" b="1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defTabSz="685800"/>
            <a:endParaRPr lang="fr-FR" sz="800" b="1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defTabSz="685800"/>
            <a:endParaRPr lang="fr-FR" sz="800" b="1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defTabSz="685800"/>
            <a:endParaRPr lang="fr-FR" sz="800" b="1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defTabSz="685800"/>
            <a:r>
              <a:rPr lang="fr-FR" sz="500" dirty="0">
                <a:solidFill>
                  <a:prstClr val="black"/>
                </a:solidFill>
                <a:latin typeface="Aptos" panose="02110004020202020204"/>
                <a:ea typeface="Calibri"/>
                <a:cs typeface="Times New Roman"/>
              </a:rPr>
              <a:t> </a:t>
            </a:r>
            <a:endParaRPr lang="fr-FR" sz="300" dirty="0">
              <a:solidFill>
                <a:prstClr val="black"/>
              </a:solidFill>
              <a:latin typeface="Aptos" panose="02110004020202020204"/>
              <a:ea typeface="Calibri"/>
              <a:cs typeface="Times New Roman"/>
            </a:endParaRPr>
          </a:p>
          <a:p>
            <a:pPr defTabSz="685800"/>
            <a:endParaRPr lang="fr-FR" sz="800" b="1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defTabSz="685800"/>
            <a:endParaRPr lang="fr-FR" sz="800" b="1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algn="ctr" defTabSz="685800"/>
            <a:endParaRPr lang="fr-FR" sz="800" b="1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defTabSz="685800"/>
            <a:endParaRPr lang="fr-FR" sz="700" dirty="0">
              <a:solidFill>
                <a:srgbClr val="008F9B"/>
              </a:solidFill>
              <a:latin typeface="Aptos Display" panose="02110004020202020204"/>
              <a:ea typeface="Calibri"/>
              <a:cs typeface="Times New Roman"/>
            </a:endParaRPr>
          </a:p>
          <a:p>
            <a:pPr defTabSz="685800"/>
            <a:endParaRPr lang="fr-FR" sz="7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17" name="Rectangle à coins arrondis 16"/>
          <p:cNvSpPr>
            <a:spLocks noChangeArrowheads="1"/>
          </p:cNvSpPr>
          <p:nvPr/>
        </p:nvSpPr>
        <p:spPr bwMode="auto">
          <a:xfrm>
            <a:off x="7098246" y="884534"/>
            <a:ext cx="1340261" cy="438563"/>
          </a:xfrm>
          <a:prstGeom prst="roundRect">
            <a:avLst>
              <a:gd name="adj" fmla="val 16667"/>
            </a:avLst>
          </a:prstGeom>
          <a:noFill/>
          <a:ln w="25400">
            <a:solidFill>
              <a:srgbClr val="4BACC6"/>
            </a:solidFill>
            <a:prstDash val="dash"/>
            <a:round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 defTabSz="685800"/>
            <a:r>
              <a:rPr lang="fr-FR" sz="800" b="1">
                <a:solidFill>
                  <a:prstClr val="black"/>
                </a:solidFill>
                <a:latin typeface="Aptos" panose="02110004020202020204"/>
                <a:ea typeface="Calibri"/>
                <a:cs typeface="Times New Roman"/>
              </a:rPr>
              <a:t>Assistante </a:t>
            </a:r>
            <a:r>
              <a:rPr lang="fr-FR" sz="800" b="1" dirty="0">
                <a:solidFill>
                  <a:prstClr val="black"/>
                </a:solidFill>
                <a:latin typeface="Aptos" panose="02110004020202020204"/>
                <a:ea typeface="Calibri"/>
                <a:cs typeface="Times New Roman"/>
              </a:rPr>
              <a:t>de Prévention</a:t>
            </a:r>
          </a:p>
          <a:p>
            <a:pPr algn="ctr" defTabSz="685800"/>
            <a:r>
              <a:rPr lang="fr-FR" sz="800" dirty="0">
                <a:solidFill>
                  <a:srgbClr val="008F9B"/>
                </a:solidFill>
                <a:latin typeface="Calibri"/>
                <a:ea typeface="Calibri"/>
                <a:cs typeface="Times New Roman"/>
              </a:rPr>
              <a:t>Muriel GOMEAUX</a:t>
            </a:r>
          </a:p>
        </p:txBody>
      </p:sp>
      <p:pic>
        <p:nvPicPr>
          <p:cNvPr id="22" name="Image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7717" y="47563"/>
            <a:ext cx="602517" cy="583868"/>
          </a:xfrm>
          <a:prstGeom prst="rect">
            <a:avLst/>
          </a:prstGeom>
        </p:spPr>
      </p:pic>
      <p:sp>
        <p:nvSpPr>
          <p:cNvPr id="25" name="ZoneTexte 24">
            <a:hlinkClick r:id="" action="ppaction://noaction"/>
          </p:cNvPr>
          <p:cNvSpPr txBox="1"/>
          <p:nvPr/>
        </p:nvSpPr>
        <p:spPr>
          <a:xfrm>
            <a:off x="2775439" y="1784125"/>
            <a:ext cx="15235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fr-FR" sz="800" b="1" cap="all" dirty="0">
                <a:solidFill>
                  <a:prstClr val="black">
                    <a:lumMod val="95000"/>
                    <a:lumOff val="5000"/>
                  </a:prstClr>
                </a:solidFill>
                <a:latin typeface="Aptos" panose="02110004020202020204"/>
                <a:ea typeface="Calibri"/>
                <a:cs typeface="Times New Roman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PÔLE Etudes doctorales et HDR</a:t>
            </a:r>
            <a:endParaRPr lang="fr-FR" sz="800" b="1" cap="all" dirty="0">
              <a:solidFill>
                <a:prstClr val="black">
                  <a:lumMod val="95000"/>
                  <a:lumOff val="5000"/>
                </a:prstClr>
              </a:solidFill>
              <a:latin typeface="Aptos" panose="02110004020202020204"/>
              <a:ea typeface="Calibri"/>
              <a:cs typeface="Times New Roman"/>
            </a:endParaRPr>
          </a:p>
          <a:p>
            <a:pPr algn="ctr" defTabSz="685800"/>
            <a:endParaRPr lang="fr-FR" sz="500" b="1" cap="all" dirty="0">
              <a:solidFill>
                <a:prstClr val="black"/>
              </a:solidFill>
              <a:latin typeface="Aptos" panose="02110004020202020204"/>
              <a:cs typeface="Times New Roman"/>
            </a:endParaRPr>
          </a:p>
          <a:p>
            <a:pPr algn="ctr" defTabSz="685800"/>
            <a:endParaRPr lang="fr-FR" sz="300" b="1" cap="all" dirty="0">
              <a:solidFill>
                <a:prstClr val="black"/>
              </a:solidFill>
              <a:latin typeface="Aptos" panose="02110004020202020204"/>
              <a:cs typeface="Times New Roman"/>
            </a:endParaRPr>
          </a:p>
          <a:p>
            <a:pPr algn="ctr" defTabSz="685800"/>
            <a:r>
              <a:rPr lang="fr-FR" sz="800" b="1" dirty="0">
                <a:solidFill>
                  <a:srgbClr val="008F9B"/>
                </a:solidFill>
                <a:latin typeface="Aptos" panose="02110004020202020204"/>
                <a:cs typeface="Times New Roman"/>
              </a:rPr>
              <a:t>Karen VERGNOL-REMONT  </a:t>
            </a:r>
            <a:endParaRPr lang="fr-FR" sz="800" dirty="0">
              <a:solidFill>
                <a:srgbClr val="008F9B"/>
              </a:solidFill>
              <a:latin typeface="Aptos" panose="02110004020202020204"/>
            </a:endParaRPr>
          </a:p>
        </p:txBody>
      </p:sp>
      <p:sp>
        <p:nvSpPr>
          <p:cNvPr id="28" name="ZoneTexte 27">
            <a:hlinkClick r:id="" action="ppaction://noaction"/>
          </p:cNvPr>
          <p:cNvSpPr txBox="1"/>
          <p:nvPr/>
        </p:nvSpPr>
        <p:spPr>
          <a:xfrm>
            <a:off x="478297" y="1778034"/>
            <a:ext cx="152410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fr-FR" sz="800" b="1" cap="all" dirty="0">
                <a:solidFill>
                  <a:prstClr val="black">
                    <a:lumMod val="95000"/>
                    <a:lumOff val="5000"/>
                  </a:prstClr>
                </a:solidFill>
                <a:latin typeface="Aptos" panose="02110004020202020204"/>
                <a:ea typeface="Calibri"/>
                <a:cs typeface="Times New Roman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PÔLE  APPUI au pilotage et a l’ACTIVITE DES LABORATOIRES</a:t>
            </a:r>
            <a:endParaRPr lang="fr-FR" sz="800" b="1" cap="all" dirty="0">
              <a:solidFill>
                <a:prstClr val="black">
                  <a:lumMod val="95000"/>
                  <a:lumOff val="5000"/>
                </a:prstClr>
              </a:solidFill>
              <a:latin typeface="Aptos" panose="02110004020202020204"/>
              <a:ea typeface="Calibri"/>
              <a:cs typeface="Times New Roman"/>
            </a:endParaRPr>
          </a:p>
          <a:p>
            <a:pPr algn="ctr" defTabSz="685800"/>
            <a:endParaRPr lang="fr-FR" sz="500" b="1" cap="all" dirty="0">
              <a:solidFill>
                <a:prstClr val="black"/>
              </a:solidFill>
              <a:latin typeface="Aptos" panose="02110004020202020204"/>
              <a:cs typeface="Times New Roman"/>
            </a:endParaRPr>
          </a:p>
          <a:p>
            <a:pPr algn="ctr" defTabSz="685800"/>
            <a:endParaRPr lang="fr-FR" sz="500" b="1" cap="all" dirty="0">
              <a:solidFill>
                <a:prstClr val="black"/>
              </a:solidFill>
              <a:latin typeface="Aptos" panose="02110004020202020204"/>
              <a:cs typeface="Times New Roman"/>
            </a:endParaRPr>
          </a:p>
          <a:p>
            <a:pPr algn="ctr" defTabSz="685800"/>
            <a:r>
              <a:rPr lang="fr-FR" sz="800" b="1" dirty="0">
                <a:solidFill>
                  <a:srgbClr val="008F9B"/>
                </a:solidFill>
                <a:latin typeface="Aptos" panose="02110004020202020204"/>
                <a:cs typeface="Times New Roman"/>
              </a:rPr>
              <a:t>Thomas AREAL</a:t>
            </a:r>
          </a:p>
        </p:txBody>
      </p:sp>
      <p:sp>
        <p:nvSpPr>
          <p:cNvPr id="39" name="ZoneTexte 38">
            <a:hlinkClick r:id="rId5" action="ppaction://hlinksldjump"/>
          </p:cNvPr>
          <p:cNvSpPr txBox="1"/>
          <p:nvPr/>
        </p:nvSpPr>
        <p:spPr>
          <a:xfrm>
            <a:off x="5068968" y="1758650"/>
            <a:ext cx="1441961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fr-FR" sz="800" b="1" cap="all" dirty="0">
                <a:solidFill>
                  <a:prstClr val="black">
                    <a:lumMod val="95000"/>
                    <a:lumOff val="5000"/>
                  </a:prstClr>
                </a:solidFill>
                <a:latin typeface="Aptos" panose="02110004020202020204"/>
                <a:ea typeface="Calibri"/>
                <a:cs typeface="Times New Roman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PÔLE ACCOMPAGNEMENT DES PROJETS DE RECHERCHE</a:t>
            </a:r>
            <a:endParaRPr lang="fr-FR" sz="800" b="1" cap="all" dirty="0">
              <a:solidFill>
                <a:prstClr val="black">
                  <a:lumMod val="95000"/>
                  <a:lumOff val="5000"/>
                </a:prstClr>
              </a:solidFill>
              <a:latin typeface="Aptos" panose="02110004020202020204"/>
              <a:ea typeface="Calibri"/>
              <a:cs typeface="Times New Roman"/>
            </a:endParaRPr>
          </a:p>
          <a:p>
            <a:pPr algn="ctr" defTabSz="685800"/>
            <a:endParaRPr lang="fr-FR" sz="700" b="1" strike="sngStrike" cap="all" dirty="0">
              <a:solidFill>
                <a:prstClr val="black">
                  <a:lumMod val="95000"/>
                  <a:lumOff val="5000"/>
                </a:prstClr>
              </a:solidFill>
              <a:latin typeface="Aptos" panose="02110004020202020204"/>
              <a:ea typeface="Calibri"/>
              <a:cs typeface="Times New Roman"/>
            </a:endParaRPr>
          </a:p>
          <a:p>
            <a:pPr algn="ctr" defTabSz="685800"/>
            <a:endParaRPr lang="fr-FR" sz="100" b="1" strike="sngStrike" cap="all" dirty="0">
              <a:solidFill>
                <a:prstClr val="black">
                  <a:lumMod val="95000"/>
                  <a:lumOff val="5000"/>
                </a:prstClr>
              </a:solidFill>
              <a:latin typeface="Aptos" panose="02110004020202020204"/>
              <a:ea typeface="Calibri"/>
              <a:cs typeface="Times New Roman"/>
            </a:endParaRPr>
          </a:p>
          <a:p>
            <a:pPr algn="ctr" defTabSz="685800"/>
            <a:endParaRPr lang="fr-FR" sz="100" b="1" dirty="0">
              <a:solidFill>
                <a:srgbClr val="008F9B"/>
              </a:solidFill>
              <a:latin typeface="Aptos" panose="02110004020202020204"/>
              <a:cs typeface="Times New Roman"/>
            </a:endParaRPr>
          </a:p>
          <a:p>
            <a:pPr algn="ctr" defTabSz="685800"/>
            <a:r>
              <a:rPr lang="fr-FR" sz="800" b="1" dirty="0">
                <a:solidFill>
                  <a:srgbClr val="008F9B"/>
                </a:solidFill>
                <a:latin typeface="Aptos" panose="02110004020202020204"/>
                <a:cs typeface="Times New Roman"/>
              </a:rPr>
              <a:t>Guillaume TATTI</a:t>
            </a:r>
          </a:p>
        </p:txBody>
      </p:sp>
      <p:sp>
        <p:nvSpPr>
          <p:cNvPr id="31" name="ZoneTexte 30"/>
          <p:cNvSpPr txBox="1"/>
          <p:nvPr/>
        </p:nvSpPr>
        <p:spPr>
          <a:xfrm>
            <a:off x="7383033" y="3052720"/>
            <a:ext cx="1373459" cy="415498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defTabSz="685800"/>
            <a:r>
              <a:rPr lang="fr-FR" sz="700" dirty="0">
                <a:solidFill>
                  <a:srgbClr val="008F9B"/>
                </a:solidFill>
                <a:latin typeface="Aptos" panose="02110004020202020204"/>
                <a:ea typeface="Calibri"/>
                <a:cs typeface="Times New Roman"/>
              </a:rPr>
              <a:t>Vanessa BELIGON</a:t>
            </a:r>
          </a:p>
          <a:p>
            <a:pPr defTabSz="685800"/>
            <a:r>
              <a:rPr lang="fr-FR" sz="700" dirty="0">
                <a:solidFill>
                  <a:srgbClr val="008F9B"/>
                </a:solidFill>
                <a:latin typeface="Aptos" panose="02110004020202020204"/>
                <a:ea typeface="Calibri"/>
                <a:cs typeface="Times New Roman"/>
              </a:rPr>
              <a:t>Samira RIAD</a:t>
            </a:r>
          </a:p>
          <a:p>
            <a:pPr defTabSz="685800"/>
            <a:endParaRPr lang="fr-FR" sz="700" dirty="0">
              <a:solidFill>
                <a:srgbClr val="008F9B"/>
              </a:solidFill>
              <a:latin typeface="Aptos" panose="02110004020202020204"/>
              <a:ea typeface="Calibri"/>
              <a:cs typeface="Times New Roman"/>
            </a:endParaRPr>
          </a:p>
        </p:txBody>
      </p:sp>
      <p:sp>
        <p:nvSpPr>
          <p:cNvPr id="37" name="ZoneTexte 36"/>
          <p:cNvSpPr txBox="1"/>
          <p:nvPr/>
        </p:nvSpPr>
        <p:spPr>
          <a:xfrm>
            <a:off x="5068969" y="2553109"/>
            <a:ext cx="152392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fr-FR" sz="800" b="1" dirty="0">
                <a:solidFill>
                  <a:prstClr val="black"/>
                </a:solidFill>
                <a:latin typeface="Aptos" panose="02110004020202020204"/>
              </a:rPr>
              <a:t>Ingénierie de Projets</a:t>
            </a:r>
          </a:p>
        </p:txBody>
      </p:sp>
      <p:sp>
        <p:nvSpPr>
          <p:cNvPr id="40" name="ZoneTexte 39"/>
          <p:cNvSpPr txBox="1"/>
          <p:nvPr/>
        </p:nvSpPr>
        <p:spPr>
          <a:xfrm>
            <a:off x="466511" y="2566175"/>
            <a:ext cx="15403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fr-FR" sz="800" b="1" dirty="0">
                <a:solidFill>
                  <a:prstClr val="black"/>
                </a:solidFill>
                <a:latin typeface="Aptos" panose="02110004020202020204"/>
                <a:ea typeface="Calibri"/>
                <a:cs typeface="Times New Roman"/>
              </a:rPr>
              <a:t>Pilotage et soutien à l’activité des laboratoires</a:t>
            </a:r>
            <a:endParaRPr lang="fr-FR" sz="800" dirty="0">
              <a:solidFill>
                <a:prstClr val="black"/>
              </a:solidFill>
              <a:latin typeface="Aptos" panose="02110004020202020204"/>
              <a:ea typeface="Calibri"/>
              <a:cs typeface="Times New Roman"/>
            </a:endParaRPr>
          </a:p>
        </p:txBody>
      </p:sp>
      <p:sp>
        <p:nvSpPr>
          <p:cNvPr id="47" name="ZoneTexte 46"/>
          <p:cNvSpPr txBox="1"/>
          <p:nvPr/>
        </p:nvSpPr>
        <p:spPr>
          <a:xfrm>
            <a:off x="538352" y="2879483"/>
            <a:ext cx="1555499" cy="738664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defTabSz="685800"/>
            <a:r>
              <a:rPr lang="fr-FR" sz="700" dirty="0">
                <a:solidFill>
                  <a:srgbClr val="008F9B"/>
                </a:solidFill>
                <a:latin typeface="Aptos" panose="02110004020202020204"/>
                <a:ea typeface="Calibri"/>
                <a:cs typeface="Times New Roman"/>
              </a:rPr>
              <a:t>Christelle LE TIEC                                 Yolande HOUOT</a:t>
            </a:r>
          </a:p>
          <a:p>
            <a:pPr defTabSz="685800"/>
            <a:r>
              <a:rPr lang="fr-FR" sz="700" dirty="0">
                <a:solidFill>
                  <a:srgbClr val="008F9B"/>
                </a:solidFill>
                <a:latin typeface="Aptos" panose="02110004020202020204"/>
                <a:ea typeface="Calibri"/>
                <a:cs typeface="Times New Roman"/>
              </a:rPr>
              <a:t>Camille BARBOT</a:t>
            </a:r>
          </a:p>
          <a:p>
            <a:pPr defTabSz="685800"/>
            <a:r>
              <a:rPr lang="fr-FR" sz="700" dirty="0">
                <a:solidFill>
                  <a:srgbClr val="008F9B"/>
                </a:solidFill>
                <a:latin typeface="Aptos" panose="02110004020202020204"/>
                <a:ea typeface="Calibri"/>
                <a:cs typeface="Times New Roman"/>
              </a:rPr>
              <a:t>Chloé GOULLON</a:t>
            </a:r>
          </a:p>
          <a:p>
            <a:pPr defTabSz="685800"/>
            <a:endParaRPr lang="fr-FR" sz="700" dirty="0">
              <a:solidFill>
                <a:srgbClr val="008F9B"/>
              </a:solidFill>
              <a:latin typeface="Aptos" panose="02110004020202020204"/>
              <a:ea typeface="Calibri"/>
              <a:cs typeface="Times New Roman"/>
            </a:endParaRPr>
          </a:p>
          <a:p>
            <a:pPr defTabSz="685800"/>
            <a:endParaRPr lang="fr-FR" sz="700" dirty="0">
              <a:solidFill>
                <a:srgbClr val="008F9B"/>
              </a:solidFill>
              <a:latin typeface="Aptos" panose="02110004020202020204"/>
              <a:ea typeface="Calibri"/>
              <a:cs typeface="Times New Roman"/>
            </a:endParaRPr>
          </a:p>
          <a:p>
            <a:pPr defTabSz="685800"/>
            <a:endParaRPr lang="fr-FR" sz="700" dirty="0">
              <a:solidFill>
                <a:srgbClr val="008F9B"/>
              </a:solidFill>
              <a:latin typeface="Aptos" panose="02110004020202020204"/>
              <a:ea typeface="Calibri"/>
              <a:cs typeface="Times New Roman"/>
            </a:endParaRPr>
          </a:p>
          <a:p>
            <a:pPr defTabSz="685800"/>
            <a:endParaRPr lang="fr-FR" sz="700" dirty="0">
              <a:solidFill>
                <a:srgbClr val="008F9B"/>
              </a:solidFill>
              <a:latin typeface="Aptos" panose="02110004020202020204"/>
              <a:ea typeface="Calibri"/>
              <a:cs typeface="Times New Roman"/>
            </a:endParaRPr>
          </a:p>
          <a:p>
            <a:pPr defTabSz="685800"/>
            <a:endParaRPr lang="fr-FR" sz="700" dirty="0">
              <a:solidFill>
                <a:srgbClr val="008F9B"/>
              </a:solidFill>
              <a:latin typeface="Aptos" panose="02110004020202020204"/>
              <a:ea typeface="Calibri"/>
              <a:cs typeface="Times New Roman"/>
            </a:endParaRPr>
          </a:p>
        </p:txBody>
      </p:sp>
      <p:sp>
        <p:nvSpPr>
          <p:cNvPr id="33" name="ZoneTexte 32"/>
          <p:cNvSpPr txBox="1"/>
          <p:nvPr/>
        </p:nvSpPr>
        <p:spPr>
          <a:xfrm>
            <a:off x="7383033" y="3776089"/>
            <a:ext cx="1381498" cy="415498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defTabSz="685800"/>
            <a:r>
              <a:rPr lang="fr-FR" sz="700" dirty="0">
                <a:solidFill>
                  <a:srgbClr val="008F9B"/>
                </a:solidFill>
                <a:latin typeface="Aptos" panose="02110004020202020204"/>
                <a:ea typeface="Calibri"/>
                <a:cs typeface="Times New Roman"/>
              </a:rPr>
              <a:t>Samira RIAD</a:t>
            </a:r>
          </a:p>
          <a:p>
            <a:pPr defTabSz="685800"/>
            <a:r>
              <a:rPr lang="fr-FR" sz="700" dirty="0">
                <a:solidFill>
                  <a:srgbClr val="008F9B"/>
                </a:solidFill>
                <a:latin typeface="Aptos" panose="02110004020202020204"/>
                <a:ea typeface="Calibri"/>
                <a:cs typeface="Times New Roman"/>
              </a:rPr>
              <a:t>Lionel BOULARD</a:t>
            </a:r>
          </a:p>
          <a:p>
            <a:pPr defTabSz="685800"/>
            <a:r>
              <a:rPr lang="fr-FR" sz="700" dirty="0">
                <a:solidFill>
                  <a:srgbClr val="008F9B"/>
                </a:solidFill>
                <a:latin typeface="Aptos" panose="02110004020202020204"/>
                <a:ea typeface="Calibri"/>
                <a:cs typeface="Times New Roman"/>
              </a:rPr>
              <a:t>Guillaume SALOME          </a:t>
            </a:r>
            <a:endParaRPr lang="fr-FR" sz="700" dirty="0">
              <a:solidFill>
                <a:prstClr val="black"/>
              </a:solidFill>
              <a:latin typeface="Aptos" panose="02110004020202020204"/>
              <a:ea typeface="Calibri"/>
              <a:cs typeface="Times New Roman"/>
            </a:endParaRPr>
          </a:p>
        </p:txBody>
      </p:sp>
      <p:sp>
        <p:nvSpPr>
          <p:cNvPr id="48" name="ZoneTexte 47"/>
          <p:cNvSpPr txBox="1"/>
          <p:nvPr/>
        </p:nvSpPr>
        <p:spPr>
          <a:xfrm>
            <a:off x="7278637" y="3590660"/>
            <a:ext cx="137345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fr-FR" sz="800" b="1" dirty="0">
                <a:solidFill>
                  <a:prstClr val="black"/>
                </a:solidFill>
                <a:latin typeface="Aptos" panose="02110004020202020204"/>
                <a:ea typeface="Calibri"/>
                <a:cs typeface="Times New Roman"/>
              </a:rPr>
              <a:t>Contrats de recherche</a:t>
            </a:r>
            <a:endParaRPr lang="fr-FR" sz="800" dirty="0">
              <a:solidFill>
                <a:prstClr val="black"/>
              </a:solidFill>
              <a:latin typeface="Aptos" panose="02110004020202020204"/>
              <a:ea typeface="Calibri"/>
              <a:cs typeface="Times New Roman"/>
            </a:endParaRPr>
          </a:p>
        </p:txBody>
      </p:sp>
      <p:sp>
        <p:nvSpPr>
          <p:cNvPr id="51" name="ZoneTexte 50"/>
          <p:cNvSpPr txBox="1"/>
          <p:nvPr/>
        </p:nvSpPr>
        <p:spPr>
          <a:xfrm>
            <a:off x="7288877" y="2566342"/>
            <a:ext cx="1373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fr-FR" sz="800" b="1" dirty="0">
                <a:solidFill>
                  <a:prstClr val="black"/>
                </a:solidFill>
                <a:latin typeface="Aptos" panose="02110004020202020204"/>
                <a:ea typeface="Calibri"/>
                <a:cs typeface="Times New Roman"/>
              </a:rPr>
              <a:t>Développement des partenariats publics des laboratoires</a:t>
            </a:r>
            <a:endParaRPr lang="fr-FR" sz="800" dirty="0">
              <a:solidFill>
                <a:prstClr val="black"/>
              </a:solidFill>
              <a:latin typeface="Aptos" panose="02110004020202020204"/>
              <a:ea typeface="Calibri"/>
              <a:cs typeface="Times New Roman"/>
            </a:endParaRPr>
          </a:p>
        </p:txBody>
      </p:sp>
      <p:sp>
        <p:nvSpPr>
          <p:cNvPr id="52" name="ZoneTexte 51">
            <a:hlinkClick r:id="" action="ppaction://noaction"/>
          </p:cNvPr>
          <p:cNvSpPr txBox="1"/>
          <p:nvPr/>
        </p:nvSpPr>
        <p:spPr>
          <a:xfrm>
            <a:off x="7236019" y="1863046"/>
            <a:ext cx="137345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fr-FR" sz="800" b="1" cap="all" dirty="0">
                <a:solidFill>
                  <a:prstClr val="black">
                    <a:lumMod val="95000"/>
                    <a:lumOff val="5000"/>
                  </a:prstClr>
                </a:solidFill>
                <a:latin typeface="Aptos" panose="02110004020202020204"/>
                <a:ea typeface="Calibri"/>
                <a:cs typeface="Times New Roman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PÔLE Valorisation</a:t>
            </a:r>
            <a:endParaRPr lang="fr-FR" sz="800" b="1" cap="all" dirty="0">
              <a:solidFill>
                <a:prstClr val="black">
                  <a:lumMod val="95000"/>
                  <a:lumOff val="5000"/>
                </a:prstClr>
              </a:solidFill>
              <a:latin typeface="Aptos" panose="02110004020202020204"/>
              <a:ea typeface="Calibri"/>
              <a:cs typeface="Times New Roman"/>
            </a:endParaRPr>
          </a:p>
          <a:p>
            <a:pPr algn="ctr" defTabSz="685800"/>
            <a:endParaRPr lang="fr-FR" sz="500" b="1" cap="all" dirty="0">
              <a:solidFill>
                <a:prstClr val="black"/>
              </a:solidFill>
              <a:latin typeface="Aptos" panose="02110004020202020204"/>
              <a:ea typeface="Calibri"/>
              <a:cs typeface="Times New Roman"/>
            </a:endParaRPr>
          </a:p>
          <a:p>
            <a:pPr algn="ctr" defTabSz="685800"/>
            <a:endParaRPr lang="fr-FR" sz="500" b="1" cap="all" dirty="0">
              <a:solidFill>
                <a:prstClr val="black"/>
              </a:solidFill>
              <a:latin typeface="Aptos" panose="02110004020202020204"/>
              <a:ea typeface="Calibri"/>
              <a:cs typeface="Times New Roman"/>
            </a:endParaRPr>
          </a:p>
          <a:p>
            <a:pPr algn="ctr" defTabSz="685800"/>
            <a:r>
              <a:rPr lang="fr-FR" sz="800" b="1" dirty="0">
                <a:solidFill>
                  <a:srgbClr val="008F9B"/>
                </a:solidFill>
                <a:latin typeface="Aptos" panose="02110004020202020204"/>
                <a:ea typeface="Calibri"/>
                <a:cs typeface="Times New Roman"/>
              </a:rPr>
              <a:t>Vanessa BELIGON </a:t>
            </a:r>
            <a:r>
              <a:rPr lang="fr-FR" sz="800" dirty="0">
                <a:solidFill>
                  <a:prstClr val="black"/>
                </a:solidFill>
                <a:latin typeface="Aptos" panose="02110004020202020204"/>
                <a:ea typeface="Calibri"/>
                <a:cs typeface="Times New Roman"/>
              </a:rPr>
              <a:t> </a:t>
            </a:r>
            <a:endParaRPr lang="fr-FR" sz="500" dirty="0">
              <a:solidFill>
                <a:srgbClr val="008F9B"/>
              </a:solidFill>
              <a:latin typeface="Aptos" panose="02110004020202020204"/>
            </a:endParaRPr>
          </a:p>
        </p:txBody>
      </p:sp>
      <p:sp>
        <p:nvSpPr>
          <p:cNvPr id="116" name="Rectangle à coins arrondis 115"/>
          <p:cNvSpPr>
            <a:spLocks noChangeArrowheads="1"/>
          </p:cNvSpPr>
          <p:nvPr/>
        </p:nvSpPr>
        <p:spPr bwMode="auto">
          <a:xfrm>
            <a:off x="139286" y="87748"/>
            <a:ext cx="2598366" cy="965946"/>
          </a:xfrm>
          <a:prstGeom prst="roundRect">
            <a:avLst>
              <a:gd name="adj" fmla="val 16667"/>
            </a:avLst>
          </a:prstGeom>
          <a:noFill/>
          <a:ln w="25400">
            <a:solidFill>
              <a:srgbClr val="4BACC6"/>
            </a:solidFill>
            <a:round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defTabSz="685800"/>
            <a:r>
              <a:rPr lang="fr-FR" sz="700" dirty="0">
                <a:solidFill>
                  <a:srgbClr val="008F9B"/>
                </a:solidFill>
                <a:latin typeface="Aptos" panose="02110004020202020204"/>
                <a:ea typeface="Calibri"/>
                <a:cs typeface="Times New Roman"/>
              </a:rPr>
              <a:t>Direction de la Recherche et des Etudes Doctorales</a:t>
            </a:r>
          </a:p>
          <a:p>
            <a:pPr defTabSz="685800"/>
            <a:r>
              <a:rPr lang="fr-FR" sz="700" dirty="0">
                <a:solidFill>
                  <a:prstClr val="black"/>
                </a:solidFill>
                <a:latin typeface="Aptos" panose="02110004020202020204"/>
              </a:rPr>
              <a:t>8 avenue Blaise Pascal - TSA 60026</a:t>
            </a:r>
            <a:br>
              <a:rPr lang="fr-FR" sz="700" dirty="0">
                <a:solidFill>
                  <a:prstClr val="black"/>
                </a:solidFill>
                <a:latin typeface="Aptos" panose="02110004020202020204"/>
              </a:rPr>
            </a:br>
            <a:r>
              <a:rPr lang="fr-FR" sz="700" dirty="0">
                <a:solidFill>
                  <a:prstClr val="black"/>
                </a:solidFill>
                <a:latin typeface="Aptos" panose="02110004020202020204"/>
              </a:rPr>
              <a:t>63 178 AUBIERE Cedex 1</a:t>
            </a:r>
          </a:p>
          <a:p>
            <a:pPr defTabSz="685800"/>
            <a:r>
              <a:rPr lang="fr-FR" sz="700" dirty="0">
                <a:solidFill>
                  <a:prstClr val="black"/>
                </a:solidFill>
                <a:latin typeface="Aptos" panose="02110004020202020204"/>
              </a:rPr>
              <a:t>Site internet : </a:t>
            </a:r>
            <a:r>
              <a:rPr lang="fr-FR" sz="700" dirty="0">
                <a:solidFill>
                  <a:prstClr val="black"/>
                </a:solidFill>
                <a:latin typeface="Aptos" panose="02110004020202020204"/>
                <a:hlinkClick r:id="rId6" tooltip="Site web DRV"/>
              </a:rPr>
              <a:t>http://dred.uca.fr/</a:t>
            </a:r>
            <a:endParaRPr lang="fr-FR" sz="700" dirty="0">
              <a:solidFill>
                <a:prstClr val="black"/>
              </a:solidFill>
              <a:latin typeface="Aptos" panose="02110004020202020204"/>
            </a:endParaRPr>
          </a:p>
          <a:p>
            <a:pPr defTabSz="685800"/>
            <a:r>
              <a:rPr lang="fr-FR" sz="700" dirty="0">
                <a:solidFill>
                  <a:prstClr val="black"/>
                </a:solidFill>
                <a:latin typeface="Aptos" panose="02110004020202020204"/>
              </a:rPr>
              <a:t>Courriels : </a:t>
            </a:r>
            <a:r>
              <a:rPr lang="fr-FR" sz="700" dirty="0">
                <a:solidFill>
                  <a:prstClr val="black"/>
                </a:solidFill>
                <a:latin typeface="Aptos" panose="02110004020202020204"/>
                <a:hlinkClick r:id="rId7"/>
              </a:rPr>
              <a:t>prénom.nom@uca.fr</a:t>
            </a:r>
            <a:endParaRPr lang="fr-FR" sz="700" dirty="0">
              <a:solidFill>
                <a:prstClr val="black"/>
              </a:solidFill>
              <a:latin typeface="Aptos" panose="02110004020202020204"/>
            </a:endParaRPr>
          </a:p>
          <a:p>
            <a:pPr algn="ctr" defTabSz="685800"/>
            <a:endParaRPr lang="fr-FR" sz="700" dirty="0">
              <a:solidFill>
                <a:prstClr val="black"/>
              </a:solidFill>
              <a:latin typeface="Aptos" panose="02110004020202020204"/>
            </a:endParaRPr>
          </a:p>
          <a:p>
            <a:pPr algn="ctr" defTabSz="685800"/>
            <a:r>
              <a:rPr lang="fr-FR" sz="700" b="1" dirty="0">
                <a:solidFill>
                  <a:srgbClr val="008F9B"/>
                </a:solidFill>
                <a:latin typeface="Aptos" panose="02110004020202020204"/>
                <a:ea typeface="Calibri"/>
                <a:cs typeface="Times New Roman"/>
              </a:rPr>
              <a:t>Pour une présentation détaillée des missions de chaque Pôle cliquer sur le nom du Pôle</a:t>
            </a:r>
          </a:p>
          <a:p>
            <a:pPr algn="ctr" defTabSz="685800"/>
            <a:endParaRPr lang="fr-FR" sz="7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68" name="ZoneTexte 67"/>
          <p:cNvSpPr txBox="1"/>
          <p:nvPr/>
        </p:nvSpPr>
        <p:spPr>
          <a:xfrm>
            <a:off x="2740407" y="2563194"/>
            <a:ext cx="15098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fr-FR" sz="800" b="1" dirty="0">
                <a:solidFill>
                  <a:prstClr val="black"/>
                </a:solidFill>
                <a:latin typeface="Aptos" panose="02110004020202020204"/>
                <a:ea typeface="Calibri"/>
                <a:cs typeface="Times New Roman"/>
              </a:rPr>
              <a:t>Collège des Ecoles Doctorales</a:t>
            </a:r>
            <a:endParaRPr lang="fr-FR" sz="800" dirty="0">
              <a:solidFill>
                <a:prstClr val="black"/>
              </a:solidFill>
              <a:latin typeface="Aptos" panose="02110004020202020204"/>
              <a:ea typeface="Calibri"/>
              <a:cs typeface="Times New Roman"/>
            </a:endParaRPr>
          </a:p>
        </p:txBody>
      </p:sp>
      <p:grpSp>
        <p:nvGrpSpPr>
          <p:cNvPr id="2" name="Groupe 1"/>
          <p:cNvGrpSpPr/>
          <p:nvPr/>
        </p:nvGrpSpPr>
        <p:grpSpPr>
          <a:xfrm>
            <a:off x="7233190" y="4231010"/>
            <a:ext cx="1519479" cy="572644"/>
            <a:chOff x="7090198" y="2432420"/>
            <a:chExt cx="1784824" cy="790957"/>
          </a:xfrm>
        </p:grpSpPr>
        <p:sp>
          <p:nvSpPr>
            <p:cNvPr id="62" name="ZoneTexte 61"/>
            <p:cNvSpPr txBox="1"/>
            <p:nvPr/>
          </p:nvSpPr>
          <p:spPr>
            <a:xfrm>
              <a:off x="7090198" y="2432420"/>
              <a:ext cx="1604328" cy="2975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/>
              <a:r>
                <a:rPr lang="fr-FR" sz="800" b="1" dirty="0">
                  <a:solidFill>
                    <a:prstClr val="black"/>
                  </a:solidFill>
                  <a:latin typeface="Aptos" panose="02110004020202020204"/>
                  <a:ea typeface="Calibri"/>
                  <a:cs typeface="Times New Roman"/>
                </a:rPr>
                <a:t>Service UCA PARTNER</a:t>
              </a:r>
              <a:endParaRPr lang="fr-FR" sz="800" dirty="0">
                <a:solidFill>
                  <a:prstClr val="black"/>
                </a:solidFill>
                <a:latin typeface="Aptos" panose="02110004020202020204"/>
                <a:ea typeface="Calibri"/>
                <a:cs typeface="Times New Roman"/>
              </a:endParaRPr>
            </a:p>
          </p:txBody>
        </p:sp>
        <p:sp>
          <p:nvSpPr>
            <p:cNvPr id="72" name="ZoneTexte 71"/>
            <p:cNvSpPr txBox="1"/>
            <p:nvPr/>
          </p:nvSpPr>
          <p:spPr>
            <a:xfrm>
              <a:off x="7270694" y="2784449"/>
              <a:ext cx="1604328" cy="438928"/>
            </a:xfrm>
            <a:prstGeom prst="rect">
              <a:avLst/>
            </a:prstGeom>
            <a:noFill/>
          </p:spPr>
          <p:txBody>
            <a:bodyPr wrap="square" numCol="1" rtlCol="0">
              <a:spAutoFit/>
            </a:bodyPr>
            <a:lstStyle/>
            <a:p>
              <a:pPr defTabSz="685800"/>
              <a:r>
                <a:rPr lang="fr-FR" sz="700" dirty="0">
                  <a:solidFill>
                    <a:srgbClr val="008F9B"/>
                  </a:solidFill>
                  <a:latin typeface="Aptos" panose="02110004020202020204"/>
                  <a:ea typeface="Calibri"/>
                  <a:cs typeface="Times New Roman"/>
                </a:rPr>
                <a:t>Muriel GOMEAUX </a:t>
              </a:r>
              <a:endParaRPr lang="fr-FR" sz="700" dirty="0">
                <a:solidFill>
                  <a:prstClr val="black"/>
                </a:solidFill>
                <a:latin typeface="Aptos" panose="02110004020202020204"/>
                <a:ea typeface="Calibri"/>
                <a:cs typeface="Times New Roman"/>
              </a:endParaRPr>
            </a:p>
            <a:p>
              <a:pPr defTabSz="914333">
                <a:lnSpc>
                  <a:spcPct val="115000"/>
                </a:lnSpc>
              </a:pPr>
              <a:r>
                <a:rPr lang="fr-FR" sz="700" dirty="0">
                  <a:solidFill>
                    <a:srgbClr val="008F9B"/>
                  </a:solidFill>
                  <a:latin typeface="Aptos" panose="02110004020202020204"/>
                  <a:cs typeface="Times New Roman"/>
                </a:rPr>
                <a:t>Andréa MICHEL </a:t>
              </a:r>
            </a:p>
          </p:txBody>
        </p:sp>
      </p:grpSp>
      <p:sp>
        <p:nvSpPr>
          <p:cNvPr id="49" name="ZoneTexte 48"/>
          <p:cNvSpPr txBox="1"/>
          <p:nvPr/>
        </p:nvSpPr>
        <p:spPr>
          <a:xfrm>
            <a:off x="2745024" y="3666874"/>
            <a:ext cx="150056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fr-FR" sz="800" b="1" dirty="0">
                <a:solidFill>
                  <a:prstClr val="black"/>
                </a:solidFill>
                <a:latin typeface="Aptos" panose="02110004020202020204"/>
                <a:ea typeface="Calibri"/>
                <a:cs typeface="Times New Roman"/>
              </a:rPr>
              <a:t>Ecoles Doctorales  </a:t>
            </a:r>
            <a:endParaRPr lang="fr-FR" sz="800" dirty="0">
              <a:solidFill>
                <a:prstClr val="black"/>
              </a:solidFill>
              <a:latin typeface="Aptos" panose="02110004020202020204"/>
              <a:ea typeface="Calibri"/>
              <a:cs typeface="Times New Roman"/>
            </a:endParaRPr>
          </a:p>
        </p:txBody>
      </p:sp>
      <p:sp>
        <p:nvSpPr>
          <p:cNvPr id="53" name="ZoneTexte 52"/>
          <p:cNvSpPr txBox="1"/>
          <p:nvPr/>
        </p:nvSpPr>
        <p:spPr>
          <a:xfrm>
            <a:off x="5023920" y="3494400"/>
            <a:ext cx="1568972" cy="410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fr-FR" sz="800" b="1" dirty="0">
                <a:solidFill>
                  <a:prstClr val="black"/>
                </a:solidFill>
                <a:latin typeface="Aptos" panose="02110004020202020204"/>
                <a:ea typeface="Calibri"/>
                <a:cs typeface="Times New Roman"/>
              </a:rPr>
              <a:t>Management de projets complexes</a:t>
            </a:r>
          </a:p>
          <a:p>
            <a:pPr defTabSz="685800">
              <a:spcBef>
                <a:spcPts val="150"/>
              </a:spcBef>
            </a:pPr>
            <a:endParaRPr lang="fr-FR" sz="300" dirty="0">
              <a:solidFill>
                <a:srgbClr val="008F9B"/>
              </a:solidFill>
              <a:latin typeface="Aptos" panose="02110004020202020204"/>
              <a:cs typeface="Times New Roman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6A36060-E08D-429E-B442-F6AC1A966A9A}"/>
              </a:ext>
            </a:extLst>
          </p:cNvPr>
          <p:cNvSpPr txBox="1"/>
          <p:nvPr/>
        </p:nvSpPr>
        <p:spPr>
          <a:xfrm>
            <a:off x="533925" y="3499049"/>
            <a:ext cx="14047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fr-FR" sz="800" b="1" dirty="0">
                <a:solidFill>
                  <a:prstClr val="black"/>
                </a:solidFill>
                <a:latin typeface="Aptos" panose="02110004020202020204"/>
              </a:rPr>
              <a:t>Gestionnaire comité éthique UCA</a:t>
            </a: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FBB17151-3E9A-40FF-9840-DA57098A6890}"/>
              </a:ext>
            </a:extLst>
          </p:cNvPr>
          <p:cNvSpPr txBox="1"/>
          <p:nvPr/>
        </p:nvSpPr>
        <p:spPr>
          <a:xfrm>
            <a:off x="2788166" y="2901748"/>
            <a:ext cx="1498056" cy="63094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defTabSz="685800"/>
            <a:r>
              <a:rPr lang="fr-FR" sz="700" dirty="0">
                <a:solidFill>
                  <a:srgbClr val="008F9B"/>
                </a:solidFill>
                <a:latin typeface="Aptos" panose="02110004020202020204"/>
              </a:rPr>
              <a:t>Carine CABASSU</a:t>
            </a:r>
          </a:p>
          <a:p>
            <a:pPr defTabSz="685800"/>
            <a:r>
              <a:rPr lang="fr-FR" sz="700" dirty="0">
                <a:solidFill>
                  <a:srgbClr val="008F9B"/>
                </a:solidFill>
                <a:latin typeface="Aptos" panose="02110004020202020204"/>
              </a:rPr>
              <a:t>Jules CHANCEL</a:t>
            </a:r>
          </a:p>
          <a:p>
            <a:pPr defTabSz="685800"/>
            <a:r>
              <a:rPr lang="fr-FR" sz="700" dirty="0">
                <a:solidFill>
                  <a:srgbClr val="008F9B"/>
                </a:solidFill>
                <a:latin typeface="Aptos" panose="02110004020202020204"/>
              </a:rPr>
              <a:t>Fatima GONCALVES</a:t>
            </a:r>
            <a:endParaRPr lang="fr-FR" sz="700" b="1" dirty="0">
              <a:solidFill>
                <a:srgbClr val="008F9B"/>
              </a:solidFill>
              <a:latin typeface="Aptos" panose="02110004020202020204"/>
            </a:endParaRPr>
          </a:p>
          <a:p>
            <a:pPr defTabSz="685800"/>
            <a:r>
              <a:rPr lang="fr-FR" sz="700" dirty="0">
                <a:solidFill>
                  <a:srgbClr val="008F9B"/>
                </a:solidFill>
                <a:latin typeface="Aptos" panose="02110004020202020204"/>
              </a:rPr>
              <a:t>Karen VERGNOL-REMONT</a:t>
            </a:r>
          </a:p>
          <a:p>
            <a:pPr defTabSz="685800"/>
            <a:endParaRPr lang="fr-FR" sz="700" dirty="0">
              <a:solidFill>
                <a:srgbClr val="008F9B"/>
              </a:solidFill>
              <a:latin typeface="Aptos" panose="02110004020202020204"/>
            </a:endParaRPr>
          </a:p>
        </p:txBody>
      </p:sp>
      <p:sp>
        <p:nvSpPr>
          <p:cNvPr id="66" name="ZoneTexte 65">
            <a:extLst>
              <a:ext uri="{FF2B5EF4-FFF2-40B4-BE49-F238E27FC236}">
                <a16:creationId xmlns:a16="http://schemas.microsoft.com/office/drawing/2014/main" id="{E3CDC8F8-B53F-4B8D-82A3-C0151716DC9F}"/>
              </a:ext>
            </a:extLst>
          </p:cNvPr>
          <p:cNvSpPr txBox="1"/>
          <p:nvPr/>
        </p:nvSpPr>
        <p:spPr>
          <a:xfrm>
            <a:off x="5223827" y="2785619"/>
            <a:ext cx="1568972" cy="523220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defTabSz="685800"/>
            <a:r>
              <a:rPr lang="fr-FR" sz="700" dirty="0">
                <a:solidFill>
                  <a:srgbClr val="008F9B"/>
                </a:solidFill>
                <a:latin typeface="Aptos" panose="02110004020202020204"/>
                <a:ea typeface="Calibri"/>
                <a:cs typeface="Times New Roman"/>
              </a:rPr>
              <a:t>Sophie MONCEAU</a:t>
            </a:r>
          </a:p>
          <a:p>
            <a:pPr defTabSz="685800"/>
            <a:r>
              <a:rPr lang="fr-FR" sz="700" dirty="0">
                <a:solidFill>
                  <a:srgbClr val="008F9B"/>
                </a:solidFill>
                <a:latin typeface="Aptos" panose="02110004020202020204"/>
                <a:ea typeface="Calibri"/>
                <a:cs typeface="Times New Roman"/>
              </a:rPr>
              <a:t>Marianne PERRAUD</a:t>
            </a:r>
          </a:p>
          <a:p>
            <a:pPr defTabSz="685800"/>
            <a:r>
              <a:rPr lang="fr-FR" sz="700" dirty="0">
                <a:solidFill>
                  <a:srgbClr val="008F9B"/>
                </a:solidFill>
                <a:latin typeface="Aptos" panose="02110004020202020204"/>
                <a:ea typeface="Calibri"/>
                <a:cs typeface="Times New Roman"/>
              </a:rPr>
              <a:t>Fabien PONCET</a:t>
            </a:r>
          </a:p>
          <a:p>
            <a:pPr defTabSz="685800"/>
            <a:r>
              <a:rPr lang="fr-FR" sz="700" dirty="0">
                <a:solidFill>
                  <a:srgbClr val="008F9B"/>
                </a:solidFill>
                <a:latin typeface="Aptos" panose="02110004020202020204"/>
                <a:ea typeface="Calibri"/>
                <a:cs typeface="Times New Roman"/>
              </a:rPr>
              <a:t>Guillaume TATTI</a:t>
            </a:r>
          </a:p>
        </p:txBody>
      </p:sp>
      <p:sp>
        <p:nvSpPr>
          <p:cNvPr id="67" name="ZoneTexte 66">
            <a:extLst>
              <a:ext uri="{FF2B5EF4-FFF2-40B4-BE49-F238E27FC236}">
                <a16:creationId xmlns:a16="http://schemas.microsoft.com/office/drawing/2014/main" id="{36192B48-1D70-4166-BE07-545C9C5ACA42}"/>
              </a:ext>
            </a:extLst>
          </p:cNvPr>
          <p:cNvSpPr txBox="1"/>
          <p:nvPr/>
        </p:nvSpPr>
        <p:spPr>
          <a:xfrm>
            <a:off x="518925" y="4040547"/>
            <a:ext cx="137345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fr-FR" sz="800" b="1" dirty="0">
                <a:solidFill>
                  <a:prstClr val="black"/>
                </a:solidFill>
                <a:latin typeface="Aptos" panose="02110004020202020204"/>
                <a:ea typeface="Calibri"/>
                <a:cs typeface="Times New Roman"/>
              </a:rPr>
              <a:t>PARTAGE</a:t>
            </a:r>
          </a:p>
          <a:p>
            <a:pPr defTabSz="685800"/>
            <a:endParaRPr lang="fr-FR" sz="300" b="1" dirty="0">
              <a:solidFill>
                <a:prstClr val="black"/>
              </a:solidFill>
              <a:latin typeface="Aptos" panose="02110004020202020204"/>
              <a:ea typeface="Calibri"/>
              <a:cs typeface="Times New Roman"/>
            </a:endParaRP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DB1D4F2C-EA82-4E06-AB03-A2CDDD3343F0}"/>
              </a:ext>
            </a:extLst>
          </p:cNvPr>
          <p:cNvSpPr txBox="1"/>
          <p:nvPr/>
        </p:nvSpPr>
        <p:spPr>
          <a:xfrm>
            <a:off x="549555" y="4231008"/>
            <a:ext cx="1373459" cy="63094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defTabSz="685800"/>
            <a:r>
              <a:rPr lang="fr-FR" sz="700" dirty="0">
                <a:solidFill>
                  <a:srgbClr val="008F9B"/>
                </a:solidFill>
                <a:latin typeface="Aptos" panose="02110004020202020204"/>
                <a:cs typeface="Times New Roman"/>
              </a:rPr>
              <a:t>Stéphanie DE JESUS</a:t>
            </a:r>
          </a:p>
          <a:p>
            <a:pPr defTabSz="685800"/>
            <a:r>
              <a:rPr lang="fr-FR" sz="700" dirty="0">
                <a:solidFill>
                  <a:srgbClr val="008F9B"/>
                </a:solidFill>
                <a:latin typeface="Aptos" panose="02110004020202020204"/>
                <a:cs typeface="Times New Roman"/>
              </a:rPr>
              <a:t>Malika KAHLA</a:t>
            </a:r>
          </a:p>
          <a:p>
            <a:pPr defTabSz="685800"/>
            <a:r>
              <a:rPr lang="fr-FR" sz="700" dirty="0">
                <a:solidFill>
                  <a:srgbClr val="008F9B"/>
                </a:solidFill>
                <a:latin typeface="Aptos" panose="02110004020202020204"/>
                <a:cs typeface="Times New Roman"/>
              </a:rPr>
              <a:t>Christian LECOUET</a:t>
            </a:r>
          </a:p>
          <a:p>
            <a:pPr defTabSz="685800"/>
            <a:r>
              <a:rPr lang="fr-FR" sz="700" dirty="0">
                <a:solidFill>
                  <a:srgbClr val="008F9B"/>
                </a:solidFill>
                <a:latin typeface="Aptos" panose="02110004020202020204"/>
                <a:cs typeface="Times New Roman"/>
              </a:rPr>
              <a:t>Jimmy TABARAND</a:t>
            </a:r>
          </a:p>
          <a:p>
            <a:pPr defTabSz="685800"/>
            <a:endParaRPr lang="fr-FR" sz="700" dirty="0">
              <a:solidFill>
                <a:srgbClr val="008F9B"/>
              </a:solidFill>
              <a:latin typeface="Aptos" panose="02110004020202020204"/>
              <a:cs typeface="Times New Roman"/>
            </a:endParaRP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CD3B8EA6-BB52-422A-BA40-F584E90C3F8F}"/>
              </a:ext>
            </a:extLst>
          </p:cNvPr>
          <p:cNvSpPr txBox="1"/>
          <p:nvPr/>
        </p:nvSpPr>
        <p:spPr>
          <a:xfrm>
            <a:off x="2737652" y="3875370"/>
            <a:ext cx="1714467" cy="1084912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defTabSz="685800"/>
            <a:r>
              <a:rPr lang="fr-FR" sz="750" b="1" dirty="0">
                <a:solidFill>
                  <a:prstClr val="black"/>
                </a:solidFill>
                <a:latin typeface="Aptos" panose="02110004020202020204"/>
              </a:rPr>
              <a:t>ED SEPJG</a:t>
            </a:r>
            <a:endParaRPr lang="fr-FR" sz="750" dirty="0">
              <a:solidFill>
                <a:prstClr val="black"/>
              </a:solidFill>
              <a:latin typeface="Aptos" panose="02110004020202020204"/>
            </a:endParaRPr>
          </a:p>
          <a:p>
            <a:pPr defTabSz="685800"/>
            <a:r>
              <a:rPr lang="fr-FR" sz="700" dirty="0">
                <a:solidFill>
                  <a:srgbClr val="008F9B"/>
                </a:solidFill>
                <a:latin typeface="Aptos" panose="02110004020202020204"/>
              </a:rPr>
              <a:t>Franceline BEYBOT</a:t>
            </a:r>
            <a:endParaRPr lang="fr-FR" sz="700" dirty="0">
              <a:solidFill>
                <a:prstClr val="black"/>
              </a:solidFill>
              <a:latin typeface="Aptos" panose="02110004020202020204"/>
            </a:endParaRPr>
          </a:p>
          <a:p>
            <a:pPr defTabSz="685800"/>
            <a:r>
              <a:rPr lang="fr-FR" sz="750" b="1" dirty="0">
                <a:solidFill>
                  <a:prstClr val="black"/>
                </a:solidFill>
                <a:latin typeface="Aptos" panose="02110004020202020204"/>
              </a:rPr>
              <a:t>ED LLSHS</a:t>
            </a:r>
            <a:endParaRPr lang="fr-FR" sz="750" dirty="0">
              <a:solidFill>
                <a:prstClr val="black"/>
              </a:solidFill>
              <a:latin typeface="Aptos" panose="02110004020202020204"/>
            </a:endParaRPr>
          </a:p>
          <a:p>
            <a:pPr defTabSz="685800"/>
            <a:r>
              <a:rPr lang="fr-FR" sz="700" dirty="0">
                <a:solidFill>
                  <a:srgbClr val="008F9B"/>
                </a:solidFill>
                <a:latin typeface="Aptos" panose="02110004020202020204"/>
              </a:rPr>
              <a:t>Valérie GENESTE</a:t>
            </a:r>
          </a:p>
          <a:p>
            <a:pPr defTabSz="685800"/>
            <a:r>
              <a:rPr lang="fr-FR" sz="750" b="1" dirty="0">
                <a:solidFill>
                  <a:prstClr val="black"/>
                </a:solidFill>
                <a:latin typeface="Aptos" panose="02110004020202020204"/>
              </a:rPr>
              <a:t>ED SVSAE</a:t>
            </a:r>
            <a:endParaRPr lang="fr-FR" sz="700" b="1" dirty="0">
              <a:solidFill>
                <a:prstClr val="black"/>
              </a:solidFill>
              <a:latin typeface="Aptos" panose="02110004020202020204"/>
            </a:endParaRPr>
          </a:p>
          <a:p>
            <a:pPr defTabSz="685800"/>
            <a:r>
              <a:rPr lang="fr-FR" sz="700" dirty="0">
                <a:solidFill>
                  <a:srgbClr val="008F9B"/>
                </a:solidFill>
                <a:latin typeface="Aptos" panose="02110004020202020204"/>
              </a:rPr>
              <a:t>Perrine CLUZEL </a:t>
            </a:r>
          </a:p>
          <a:p>
            <a:pPr defTabSz="685800"/>
            <a:endParaRPr lang="fr-FR" sz="700" b="1" dirty="0">
              <a:solidFill>
                <a:srgbClr val="008F9B"/>
              </a:solidFill>
              <a:latin typeface="Aptos" panose="02110004020202020204"/>
            </a:endParaRPr>
          </a:p>
          <a:p>
            <a:pPr defTabSz="685800"/>
            <a:endParaRPr lang="fr-FR" sz="700" b="1" dirty="0">
              <a:solidFill>
                <a:srgbClr val="008F9B"/>
              </a:solidFill>
              <a:latin typeface="Aptos" panose="02110004020202020204"/>
            </a:endParaRPr>
          </a:p>
          <a:p>
            <a:pPr defTabSz="685800"/>
            <a:endParaRPr lang="fr-FR" sz="700" b="1" dirty="0">
              <a:solidFill>
                <a:srgbClr val="008F9B"/>
              </a:solidFill>
              <a:latin typeface="Aptos" panose="02110004020202020204"/>
            </a:endParaRPr>
          </a:p>
          <a:p>
            <a:pPr defTabSz="685800"/>
            <a:endParaRPr lang="fr-FR" sz="700" b="1" dirty="0">
              <a:solidFill>
                <a:srgbClr val="008F9B"/>
              </a:solidFill>
              <a:latin typeface="Aptos" panose="02110004020202020204"/>
            </a:endParaRPr>
          </a:p>
          <a:p>
            <a:pPr defTabSz="685800"/>
            <a:endParaRPr lang="fr-FR" sz="700" b="1" dirty="0">
              <a:solidFill>
                <a:srgbClr val="008F9B"/>
              </a:solidFill>
              <a:latin typeface="Aptos" panose="02110004020202020204"/>
            </a:endParaRPr>
          </a:p>
          <a:p>
            <a:pPr defTabSz="685800"/>
            <a:r>
              <a:rPr lang="fr-FR" sz="700" b="1" dirty="0">
                <a:solidFill>
                  <a:prstClr val="black"/>
                </a:solidFill>
                <a:latin typeface="Aptos" panose="02110004020202020204"/>
              </a:rPr>
              <a:t> ED SF</a:t>
            </a:r>
            <a:endParaRPr lang="fr-FR" sz="700" dirty="0">
              <a:solidFill>
                <a:srgbClr val="008F9B"/>
              </a:solidFill>
              <a:latin typeface="Aptos" panose="02110004020202020204"/>
            </a:endParaRPr>
          </a:p>
          <a:p>
            <a:pPr defTabSz="685800"/>
            <a:r>
              <a:rPr lang="fr-FR" sz="700" dirty="0">
                <a:solidFill>
                  <a:srgbClr val="008F9B"/>
                </a:solidFill>
                <a:latin typeface="Aptos" panose="02110004020202020204"/>
              </a:rPr>
              <a:t>Soline CONNIER</a:t>
            </a:r>
            <a:endParaRPr lang="fr-FR" sz="700" dirty="0">
              <a:solidFill>
                <a:prstClr val="black"/>
              </a:solidFill>
              <a:latin typeface="Aptos" panose="02110004020202020204"/>
            </a:endParaRPr>
          </a:p>
          <a:p>
            <a:pPr defTabSz="685800"/>
            <a:endParaRPr lang="fr-FR" sz="700" b="1" dirty="0">
              <a:solidFill>
                <a:prstClr val="black"/>
              </a:solidFill>
              <a:latin typeface="Aptos" panose="02110004020202020204"/>
            </a:endParaRPr>
          </a:p>
          <a:p>
            <a:pPr defTabSz="685800"/>
            <a:r>
              <a:rPr lang="fr-FR" sz="700" b="1" dirty="0">
                <a:solidFill>
                  <a:prstClr val="black"/>
                </a:solidFill>
                <a:latin typeface="Aptos" panose="02110004020202020204"/>
              </a:rPr>
              <a:t>ED SPI</a:t>
            </a:r>
          </a:p>
          <a:p>
            <a:pPr defTabSz="685800"/>
            <a:r>
              <a:rPr lang="fr-FR" sz="700" dirty="0">
                <a:solidFill>
                  <a:srgbClr val="008F9B"/>
                </a:solidFill>
                <a:latin typeface="Aptos" panose="02110004020202020204"/>
              </a:rPr>
              <a:t>Alexandre BRUN</a:t>
            </a:r>
          </a:p>
        </p:txBody>
      </p:sp>
      <p:sp>
        <p:nvSpPr>
          <p:cNvPr id="59" name="Rectangle à coins arrondis 16">
            <a:extLst>
              <a:ext uri="{FF2B5EF4-FFF2-40B4-BE49-F238E27FC236}">
                <a16:creationId xmlns:a16="http://schemas.microsoft.com/office/drawing/2014/main" id="{106A40DA-2517-4DD0-A310-EA93879EF2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97213" y="373982"/>
            <a:ext cx="1340261" cy="438563"/>
          </a:xfrm>
          <a:prstGeom prst="roundRect">
            <a:avLst>
              <a:gd name="adj" fmla="val 16667"/>
            </a:avLst>
          </a:prstGeom>
          <a:noFill/>
          <a:ln w="25400">
            <a:solidFill>
              <a:srgbClr val="4BACC6"/>
            </a:solidFill>
            <a:round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 defTabSz="685800"/>
            <a:r>
              <a:rPr lang="fr-FR" sz="800" b="1" dirty="0">
                <a:solidFill>
                  <a:prstClr val="black"/>
                </a:solidFill>
                <a:latin typeface="Aptos" panose="02110004020202020204"/>
                <a:ea typeface="Calibri"/>
                <a:cs typeface="Times New Roman"/>
              </a:rPr>
              <a:t>Assistante de Direction</a:t>
            </a:r>
          </a:p>
          <a:p>
            <a:pPr algn="ctr" defTabSz="685800"/>
            <a:r>
              <a:rPr lang="fr-FR" sz="800" dirty="0">
                <a:solidFill>
                  <a:srgbClr val="008F9B"/>
                </a:solidFill>
                <a:latin typeface="Calibri"/>
                <a:ea typeface="Calibri"/>
                <a:cs typeface="Times New Roman"/>
              </a:rPr>
              <a:t>Elodie FETIVEAU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B7BD34D-6370-4E85-9273-56EE3633FA3E}"/>
              </a:ext>
            </a:extLst>
          </p:cNvPr>
          <p:cNvSpPr txBox="1"/>
          <p:nvPr/>
        </p:nvSpPr>
        <p:spPr>
          <a:xfrm>
            <a:off x="465902" y="3776029"/>
            <a:ext cx="128992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fr-FR" sz="800" dirty="0">
                <a:solidFill>
                  <a:srgbClr val="008F9B"/>
                </a:solidFill>
                <a:latin typeface="Aptos" panose="02110004020202020204"/>
                <a:cs typeface="Calibri" panose="020F0502020204030204" pitchFamily="34" charset="0"/>
              </a:rPr>
              <a:t>   </a:t>
            </a:r>
            <a:r>
              <a:rPr lang="fr-FR" sz="700" dirty="0">
                <a:solidFill>
                  <a:srgbClr val="008F9B"/>
                </a:solidFill>
                <a:latin typeface="Aptos" panose="02110004020202020204"/>
                <a:cs typeface="Calibri" panose="020F0502020204030204" pitchFamily="34" charset="0"/>
              </a:rPr>
              <a:t>Sophie MONCEAU</a:t>
            </a:r>
            <a:endParaRPr lang="fr-FR" sz="700" dirty="0">
              <a:solidFill>
                <a:prstClr val="black"/>
              </a:solidFill>
              <a:latin typeface="Aptos" panose="02110004020202020204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AA7E749-D019-1BED-044B-3EE1550473CC}"/>
              </a:ext>
            </a:extLst>
          </p:cNvPr>
          <p:cNvSpPr txBox="1"/>
          <p:nvPr/>
        </p:nvSpPr>
        <p:spPr>
          <a:xfrm>
            <a:off x="5223827" y="3892423"/>
            <a:ext cx="90922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fr-FR" sz="700" dirty="0">
                <a:solidFill>
                  <a:srgbClr val="008F9B"/>
                </a:solidFill>
                <a:latin typeface="Aptos" panose="02110004020202020204"/>
                <a:ea typeface="Calibri"/>
                <a:cs typeface="Times New Roman"/>
              </a:rPr>
              <a:t>Thomas KASAZIAN</a:t>
            </a:r>
          </a:p>
          <a:p>
            <a:pPr defTabSz="685800"/>
            <a:r>
              <a:rPr lang="fr-FR" sz="700" dirty="0">
                <a:solidFill>
                  <a:srgbClr val="008F9B"/>
                </a:solidFill>
                <a:latin typeface="Aptos" panose="02110004020202020204"/>
                <a:ea typeface="Calibri"/>
                <a:cs typeface="Times New Roman"/>
              </a:rPr>
              <a:t>Marine PUVINEL</a:t>
            </a:r>
          </a:p>
          <a:p>
            <a:pPr defTabSz="685800"/>
            <a:r>
              <a:rPr lang="fr-FR" sz="700" dirty="0">
                <a:solidFill>
                  <a:srgbClr val="008F9B"/>
                </a:solidFill>
                <a:latin typeface="Aptos" panose="02110004020202020204"/>
                <a:ea typeface="Calibri"/>
                <a:cs typeface="Times New Roman"/>
              </a:rPr>
              <a:t>Camille COMPAIN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EA1FDFA-A3CC-4E7D-8CC7-590F486354A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6200000">
            <a:off x="8428545" y="4390595"/>
            <a:ext cx="1109516" cy="142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933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AD0559E7-EFD5-A48F-60AE-F266C3543B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6CD796D-1240-D9A8-DDCA-88A09EB27E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6200000">
            <a:off x="8428545" y="4390595"/>
            <a:ext cx="1109516" cy="14227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79BB58B-20A1-2042-9D8F-053293209652}"/>
              </a:ext>
            </a:extLst>
          </p:cNvPr>
          <p:cNvSpPr txBox="1"/>
          <p:nvPr/>
        </p:nvSpPr>
        <p:spPr>
          <a:xfrm>
            <a:off x="41912" y="2452240"/>
            <a:ext cx="4728985" cy="2137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55">
              <a:lnSpc>
                <a:spcPct val="115000"/>
              </a:lnSpc>
            </a:pPr>
            <a:r>
              <a:rPr lang="fr-FR" sz="800" b="1" dirty="0">
                <a:solidFill>
                  <a:prstClr val="black"/>
                </a:solidFill>
                <a:latin typeface="Aptos" panose="02110004020202020204"/>
                <a:ea typeface="Calibri"/>
                <a:cs typeface="Times New Roman"/>
              </a:rPr>
              <a:t>PILOTAGE SI RECHERCHE, DONNÉES ET INDICATEURS :</a:t>
            </a:r>
          </a:p>
          <a:p>
            <a:pPr marL="171442" indent="-171442" defTabSz="914355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fr-FR" sz="900" i="1" dirty="0">
                <a:solidFill>
                  <a:prstClr val="black"/>
                </a:solidFill>
                <a:latin typeface="Aptos" panose="02110004020202020204"/>
                <a:ea typeface="Calibri"/>
                <a:cs typeface="Times New Roman"/>
              </a:rPr>
              <a:t>Pilotage du Système d'Information Recherche (GRAAL) et mise à jour du RNSR</a:t>
            </a:r>
          </a:p>
          <a:p>
            <a:pPr marL="171442" indent="-171442" defTabSz="914355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fr-FR" sz="900" i="1" dirty="0">
                <a:solidFill>
                  <a:prstClr val="black"/>
                </a:solidFill>
                <a:latin typeface="Aptos" panose="02110004020202020204"/>
                <a:ea typeface="Calibri"/>
                <a:cs typeface="Times New Roman"/>
              </a:rPr>
              <a:t>Rapport Recherche annuel de l’établissement</a:t>
            </a:r>
          </a:p>
          <a:p>
            <a:pPr marL="171442" indent="-171442" defTabSz="914355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fr-FR" sz="900" i="1" dirty="0">
                <a:solidFill>
                  <a:prstClr val="black"/>
                </a:solidFill>
                <a:latin typeface="Aptos" panose="02110004020202020204"/>
                <a:ea typeface="Calibri"/>
                <a:cs typeface="Times New Roman"/>
              </a:rPr>
              <a:t>Production d’indicateurs, pilotage et traitement des enquêtes ministérielles et internes</a:t>
            </a:r>
          </a:p>
          <a:p>
            <a:pPr marL="171442" indent="-171442" defTabSz="914355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fr-FR" sz="900" i="1" dirty="0">
                <a:solidFill>
                  <a:prstClr val="black"/>
                </a:solidFill>
                <a:latin typeface="Aptos" panose="02110004020202020204"/>
                <a:ea typeface="Calibri"/>
                <a:cs typeface="Times New Roman"/>
              </a:rPr>
              <a:t>Relations ONR, Ministère et HCERES – Suivis divers : label HRS4R + Protocole NAGOYA  + Hôtel d’entreprises</a:t>
            </a:r>
          </a:p>
          <a:p>
            <a:pPr marL="171442" indent="-171442" algn="just" defTabSz="914355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fr-FR" sz="900" i="1" dirty="0">
                <a:solidFill>
                  <a:prstClr val="black"/>
                </a:solidFill>
                <a:latin typeface="Aptos" panose="02110004020202020204"/>
                <a:ea typeface="Calibri"/>
                <a:cs typeface="Times New Roman"/>
              </a:rPr>
              <a:t>Suivi des structures scientifiques en réseau (GIS, GDR etc.)</a:t>
            </a:r>
          </a:p>
          <a:p>
            <a:pPr marL="171442" indent="-171442" algn="just" defTabSz="914355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fr-FR" sz="900" i="1" dirty="0">
                <a:solidFill>
                  <a:prstClr val="black"/>
                </a:solidFill>
                <a:latin typeface="Aptos" panose="02110004020202020204"/>
                <a:ea typeface="Calibri"/>
                <a:cs typeface="Times New Roman"/>
              </a:rPr>
              <a:t>Demandes de mobilité interne des enseignants-chercheurs</a:t>
            </a:r>
          </a:p>
          <a:p>
            <a:pPr algn="just" defTabSz="914355">
              <a:lnSpc>
                <a:spcPct val="115000"/>
              </a:lnSpc>
            </a:pPr>
            <a:endParaRPr lang="fr-FR" sz="900" i="1" dirty="0">
              <a:solidFill>
                <a:prstClr val="black"/>
              </a:solidFill>
              <a:highlight>
                <a:srgbClr val="FFFF00"/>
              </a:highlight>
              <a:latin typeface="Aptos" panose="02110004020202020204"/>
              <a:ea typeface="Calibri"/>
              <a:cs typeface="Times New Roman"/>
            </a:endParaRPr>
          </a:p>
          <a:p>
            <a:pPr algn="just" defTabSz="914355">
              <a:lnSpc>
                <a:spcPct val="115000"/>
              </a:lnSpc>
            </a:pPr>
            <a:r>
              <a:rPr lang="fr-FR" sz="800" b="1" dirty="0">
                <a:solidFill>
                  <a:prstClr val="black"/>
                </a:solidFill>
                <a:latin typeface="Aptos" panose="02110004020202020204"/>
                <a:cs typeface="Times New Roman"/>
              </a:rPr>
              <a:t>SÉCURITÉ, ÉTHIQUE ET DÉONTOLOGIE :</a:t>
            </a:r>
          </a:p>
          <a:p>
            <a:pPr defTabSz="914355">
              <a:lnSpc>
                <a:spcPct val="115000"/>
              </a:lnSpc>
            </a:pPr>
            <a:endParaRPr lang="fr-FR" sz="100" i="1" dirty="0">
              <a:solidFill>
                <a:prstClr val="black"/>
              </a:solidFill>
              <a:latin typeface="Aptos" panose="02110004020202020204"/>
              <a:ea typeface="Calibri"/>
              <a:cs typeface="Times New Roman"/>
            </a:endParaRPr>
          </a:p>
          <a:p>
            <a:pPr marL="171442" indent="-171442" algn="just" defTabSz="914355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fr-FR" sz="900" i="1" dirty="0">
                <a:solidFill>
                  <a:prstClr val="black"/>
                </a:solidFill>
                <a:latin typeface="Aptos" panose="02110004020202020204"/>
                <a:ea typeface="Calibri"/>
                <a:cs typeface="Times New Roman"/>
              </a:rPr>
              <a:t>Intégrité scientifique et déontologie, traitement des demandes RIPH2 et RIPH3, IRB UCA + Gestion comité éthique UCA</a:t>
            </a:r>
          </a:p>
          <a:p>
            <a:pPr marL="171442" indent="-171442" algn="just" defTabSz="914355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fr-FR" sz="900" i="1" dirty="0">
                <a:solidFill>
                  <a:prstClr val="black"/>
                </a:solidFill>
                <a:latin typeface="Aptos" panose="02110004020202020204"/>
                <a:ea typeface="Calibri"/>
                <a:cs typeface="Times New Roman"/>
              </a:rPr>
              <a:t>Suivi de la mise à jour des règlements intérieurs des unités de recherche</a:t>
            </a:r>
            <a:endParaRPr lang="fr-FR" sz="900" i="1" dirty="0">
              <a:solidFill>
                <a:prstClr val="black"/>
              </a:solidFill>
              <a:highlight>
                <a:srgbClr val="FFFF00"/>
              </a:highlight>
              <a:latin typeface="Aptos" panose="02110004020202020204"/>
              <a:ea typeface="Calibri"/>
              <a:cs typeface="Times New Roman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83534" y="267495"/>
            <a:ext cx="8245077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55"/>
            <a:r>
              <a:rPr lang="fr-FR" sz="1500" b="1" dirty="0">
                <a:solidFill>
                  <a:prstClr val="black"/>
                </a:solidFill>
                <a:latin typeface="Aptos Display" panose="02110004020202020204"/>
              </a:rPr>
              <a:t>DIRECTION DE LA RECHERCHE ET DES ETUDES DOCTORALES</a:t>
            </a:r>
          </a:p>
          <a:p>
            <a:pPr algn="ctr" defTabSz="914355"/>
            <a:r>
              <a:rPr lang="fr-FR" sz="1500" b="1" dirty="0">
                <a:solidFill>
                  <a:prstClr val="black">
                    <a:lumMod val="50000"/>
                    <a:lumOff val="50000"/>
                  </a:prstClr>
                </a:solidFill>
                <a:latin typeface="Aptos Display" panose="02110004020202020204"/>
              </a:rPr>
              <a:t>POLE APPUI AU PILOTAGE ET A L’ACTIVITE DES LABORATOIRES</a:t>
            </a:r>
            <a:r>
              <a:rPr lang="fr-FR" sz="1500" b="1" i="1" dirty="0">
                <a:solidFill>
                  <a:prstClr val="black">
                    <a:lumMod val="50000"/>
                    <a:lumOff val="50000"/>
                  </a:prstClr>
                </a:solidFill>
                <a:latin typeface="Aptos Display" panose="02110004020202020204"/>
              </a:rPr>
              <a:t> </a:t>
            </a:r>
          </a:p>
          <a:p>
            <a:pPr algn="ctr" defTabSz="914355"/>
            <a:r>
              <a:rPr lang="fr-FR" sz="900" b="1" i="1" dirty="0">
                <a:solidFill>
                  <a:prstClr val="black">
                    <a:lumMod val="50000"/>
                    <a:lumOff val="50000"/>
                  </a:prstClr>
                </a:solidFill>
                <a:latin typeface="Aptos Display" panose="02110004020202020204"/>
                <a:hlinkClick r:id="rId4"/>
              </a:rPr>
              <a:t>https://dred.uca.fr/PAPAL</a:t>
            </a:r>
            <a:endParaRPr lang="fr-FR" sz="900" b="1" i="1" dirty="0">
              <a:solidFill>
                <a:prstClr val="black">
                  <a:lumMod val="50000"/>
                  <a:lumOff val="50000"/>
                </a:prstClr>
              </a:solidFill>
              <a:latin typeface="Aptos Display" panose="02110004020202020204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1CDB747-B6AB-491A-9A9D-4CC2713F0415}"/>
              </a:ext>
            </a:extLst>
          </p:cNvPr>
          <p:cNvSpPr txBox="1"/>
          <p:nvPr/>
        </p:nvSpPr>
        <p:spPr>
          <a:xfrm>
            <a:off x="4683130" y="2379236"/>
            <a:ext cx="4316804" cy="2137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55">
              <a:lnSpc>
                <a:spcPct val="115000"/>
              </a:lnSpc>
              <a:defRPr/>
            </a:pPr>
            <a:r>
              <a:rPr lang="fr-FR" sz="800" b="1" dirty="0">
                <a:solidFill>
                  <a:prstClr val="black"/>
                </a:solidFill>
                <a:latin typeface="Aptos" panose="02110004020202020204"/>
                <a:cs typeface="Times New Roman"/>
              </a:rPr>
              <a:t>ACTIVITÉ</a:t>
            </a:r>
            <a:r>
              <a:rPr lang="fr-FR" sz="900" i="1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 </a:t>
            </a:r>
            <a:r>
              <a:rPr lang="fr-FR" sz="800" b="1" dirty="0">
                <a:solidFill>
                  <a:prstClr val="black"/>
                </a:solidFill>
                <a:latin typeface="Aptos" panose="02110004020202020204"/>
                <a:cs typeface="Times New Roman"/>
              </a:rPr>
              <a:t>DES LABORATOIRES :</a:t>
            </a:r>
          </a:p>
          <a:p>
            <a:pPr marL="171442" indent="-171442" defTabSz="914355">
              <a:lnSpc>
                <a:spcPct val="115000"/>
              </a:lnSpc>
              <a:buFont typeface="Arial" panose="020B0604020202020204" pitchFamily="34" charset="0"/>
              <a:buChar char="•"/>
              <a:defRPr/>
            </a:pPr>
            <a:r>
              <a:rPr lang="fr-FR" sz="900" i="1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Gestion des actions scientifiques transverses du Conseil de la Recherche </a:t>
            </a:r>
          </a:p>
          <a:p>
            <a:pPr marL="171442" indent="-171442" defTabSz="914355">
              <a:lnSpc>
                <a:spcPct val="115000"/>
              </a:lnSpc>
              <a:buFont typeface="Arial" panose="020B0604020202020204" pitchFamily="34" charset="0"/>
              <a:buChar char="•"/>
              <a:defRPr/>
            </a:pPr>
            <a:r>
              <a:rPr lang="fr-FR" sz="900" i="1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Suivi des AAP I-Site hors CIR</a:t>
            </a:r>
          </a:p>
          <a:p>
            <a:pPr marL="171442" indent="-171442" algn="just" defTabSz="914355">
              <a:lnSpc>
                <a:spcPct val="115000"/>
              </a:lnSpc>
              <a:buFont typeface="Arial" panose="020B0604020202020204" pitchFamily="34" charset="0"/>
              <a:buChar char="•"/>
              <a:defRPr/>
            </a:pPr>
            <a:r>
              <a:rPr lang="fr-FR" sz="900" i="1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Appui à l’organisation des colloques </a:t>
            </a:r>
          </a:p>
          <a:p>
            <a:pPr marL="171442" indent="-171442" algn="just" defTabSz="914355">
              <a:lnSpc>
                <a:spcPct val="115000"/>
              </a:lnSpc>
              <a:buFont typeface="Arial" panose="020B0604020202020204" pitchFamily="34" charset="0"/>
              <a:buChar char="•"/>
              <a:defRPr/>
            </a:pPr>
            <a:r>
              <a:rPr lang="fr-FR" sz="900" i="1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Contractualisation de l’accueil des personnels hébergés – Gestion de conventions (versement/reversement, subvention hors AAP, etc…) </a:t>
            </a:r>
          </a:p>
          <a:p>
            <a:pPr marL="171442" indent="-171442" algn="just" defTabSz="914355">
              <a:lnSpc>
                <a:spcPct val="115000"/>
              </a:lnSpc>
              <a:buFont typeface="Arial" panose="020B0604020202020204" pitchFamily="34" charset="0"/>
              <a:buChar char="•"/>
              <a:defRPr/>
            </a:pPr>
            <a:r>
              <a:rPr lang="fr-FR" sz="900" i="1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Gestion des appels à cotisation des pôles de compétitivité</a:t>
            </a:r>
          </a:p>
          <a:p>
            <a:pPr algn="just" defTabSz="914355">
              <a:lnSpc>
                <a:spcPct val="115000"/>
              </a:lnSpc>
              <a:defRPr/>
            </a:pPr>
            <a:endParaRPr lang="fr-FR" sz="900" i="1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defTabSz="914355">
              <a:lnSpc>
                <a:spcPct val="115000"/>
              </a:lnSpc>
              <a:defRPr/>
            </a:pPr>
            <a:r>
              <a:rPr lang="fr-FR" sz="800" b="1" dirty="0">
                <a:solidFill>
                  <a:prstClr val="black"/>
                </a:solidFill>
                <a:latin typeface="Aptos" panose="02110004020202020204"/>
                <a:cs typeface="Times New Roman"/>
              </a:rPr>
              <a:t>GESTION DES LABORATOIRES :</a:t>
            </a:r>
          </a:p>
          <a:p>
            <a:pPr marL="171442" indent="-171442" algn="just" defTabSz="914355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fr-FR" sz="900" i="1" dirty="0">
                <a:solidFill>
                  <a:prstClr val="black"/>
                </a:solidFill>
                <a:latin typeface="Aptos" panose="02110004020202020204"/>
                <a:ea typeface="Calibri"/>
                <a:cs typeface="Times New Roman"/>
              </a:rPr>
              <a:t>Appui à la gestion administrative et financière d’unités et structures de recherche de l’établissement.</a:t>
            </a:r>
          </a:p>
          <a:p>
            <a:pPr marL="403622" lvl="1" indent="-170260" algn="just" defTabSz="914355">
              <a:lnSpc>
                <a:spcPct val="115000"/>
              </a:lnSpc>
              <a:buFont typeface="Arial" panose="020B0604020202020204" pitchFamily="34" charset="0"/>
              <a:buChar char="•"/>
              <a:tabLst>
                <a:tab pos="201216" algn="l"/>
              </a:tabLst>
            </a:pPr>
            <a:r>
              <a:rPr lang="fr-FR" sz="900" i="1" dirty="0">
                <a:solidFill>
                  <a:prstClr val="black"/>
                </a:solidFill>
                <a:latin typeface="Aptos" panose="02110004020202020204"/>
                <a:ea typeface="Calibri"/>
                <a:cs typeface="Times New Roman"/>
              </a:rPr>
              <a:t>ponctuel en cas de gestionnaire absent(e) ou charge de travail inhabituelle</a:t>
            </a:r>
          </a:p>
          <a:p>
            <a:pPr marL="403622" lvl="1" indent="-170260" algn="just" defTabSz="914355">
              <a:lnSpc>
                <a:spcPct val="115000"/>
              </a:lnSpc>
              <a:buFont typeface="Arial" panose="020B0604020202020204" pitchFamily="34" charset="0"/>
              <a:buChar char="•"/>
              <a:tabLst>
                <a:tab pos="201216" algn="l"/>
              </a:tabLst>
            </a:pPr>
            <a:r>
              <a:rPr lang="fr-FR" sz="900" i="1" dirty="0">
                <a:solidFill>
                  <a:prstClr val="black"/>
                </a:solidFill>
                <a:latin typeface="Aptos" panose="02110004020202020204"/>
                <a:ea typeface="Calibri"/>
                <a:cs typeface="Times New Roman"/>
              </a:rPr>
              <a:t>régulier pour les unités/structures n’ayant pas de gestionnaire financier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EB31BEE-787D-4484-AAA9-ECA77E02BE07}"/>
              </a:ext>
            </a:extLst>
          </p:cNvPr>
          <p:cNvSpPr/>
          <p:nvPr/>
        </p:nvSpPr>
        <p:spPr>
          <a:xfrm>
            <a:off x="92000" y="1022719"/>
            <a:ext cx="4803521" cy="16900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355"/>
            <a:r>
              <a:rPr lang="fr-FR" sz="11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Thomas AREAL </a:t>
            </a:r>
            <a:r>
              <a:rPr lang="fr-FR" sz="1200" dirty="0">
                <a:solidFill>
                  <a:srgbClr val="3A91A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FR" sz="1200" b="1" dirty="0">
                <a:solidFill>
                  <a:srgbClr val="3A91A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000" dirty="0">
                <a:solidFill>
                  <a:srgbClr val="3A91A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Chef de Pôle - 04 73 40 52 35</a:t>
            </a:r>
            <a:endParaRPr lang="fr-FR" sz="900" dirty="0">
              <a:solidFill>
                <a:srgbClr val="3A91A4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914355"/>
            <a:endParaRPr lang="fr-FR" sz="1100" b="1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914355">
              <a:lnSpc>
                <a:spcPct val="115000"/>
              </a:lnSpc>
            </a:pPr>
            <a:r>
              <a:rPr lang="fr-FR" sz="1050" b="1" u="sng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PILOTAGE ET ACTIVITÉ DES LABORATOIRES </a:t>
            </a:r>
          </a:p>
          <a:p>
            <a:pPr defTabSz="914355">
              <a:lnSpc>
                <a:spcPct val="115000"/>
              </a:lnSpc>
            </a:pPr>
            <a:endParaRPr lang="fr-FR" sz="500" b="1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914355"/>
            <a:r>
              <a:rPr lang="fr-FR" sz="9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Camille BARBOT </a:t>
            </a:r>
            <a:r>
              <a:rPr lang="fr-FR" sz="900">
                <a:solidFill>
                  <a:srgbClr val="3A91A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 Assistante </a:t>
            </a:r>
            <a:r>
              <a:rPr lang="fr-FR" sz="900" dirty="0">
                <a:solidFill>
                  <a:srgbClr val="3A91A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 gestion administrative – 04 73 40 51 43</a:t>
            </a:r>
          </a:p>
          <a:p>
            <a:pPr defTabSz="914355"/>
            <a:r>
              <a:rPr lang="fr-FR" sz="9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Christelle LE TIEC </a:t>
            </a:r>
            <a:r>
              <a:rPr lang="fr-FR" sz="900" dirty="0">
                <a:solidFill>
                  <a:srgbClr val="3A91A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</a:t>
            </a:r>
            <a:r>
              <a:rPr lang="fr-FR" sz="900" b="1" dirty="0">
                <a:solidFill>
                  <a:srgbClr val="3A91A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900" dirty="0">
                <a:solidFill>
                  <a:srgbClr val="3A91A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Technicienne en gestion administrative - 04 73 40 71 53</a:t>
            </a:r>
          </a:p>
          <a:p>
            <a:pPr defTabSz="914355"/>
            <a:r>
              <a:rPr lang="fr-FR" sz="9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Yolande HOUOT </a:t>
            </a:r>
            <a:r>
              <a:rPr lang="fr-FR" sz="900" dirty="0">
                <a:solidFill>
                  <a:srgbClr val="3A91A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 Adjointe en gestion administrative - 04 73 40 52 45</a:t>
            </a:r>
          </a:p>
          <a:p>
            <a:pPr defTabSz="914355"/>
            <a:r>
              <a:rPr lang="fr-FR" sz="9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Sophie MONCEAU </a:t>
            </a:r>
            <a:r>
              <a:rPr lang="fr-FR" sz="900" dirty="0">
                <a:solidFill>
                  <a:srgbClr val="3A91A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</a:t>
            </a:r>
            <a:r>
              <a:rPr lang="fr-FR" sz="900" b="1" dirty="0">
                <a:solidFill>
                  <a:srgbClr val="3A91A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900" dirty="0">
                <a:solidFill>
                  <a:srgbClr val="3A91A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Gestionnaire Comité Ethique UCA – 04 73 40 64 71</a:t>
            </a:r>
          </a:p>
          <a:p>
            <a:pPr defTabSz="914355"/>
            <a:r>
              <a:rPr lang="fr-FR" sz="9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Chloé GOULLON</a:t>
            </a:r>
            <a:r>
              <a:rPr lang="fr-FR" sz="900" b="1" dirty="0">
                <a:solidFill>
                  <a:srgbClr val="3A91A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900" dirty="0">
                <a:solidFill>
                  <a:srgbClr val="3A91A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 Technicienne en gestion administrative – 04 73 40 70 62</a:t>
            </a:r>
          </a:p>
          <a:p>
            <a:pPr defTabSz="914355"/>
            <a:endParaRPr lang="fr-FR" sz="900" dirty="0">
              <a:solidFill>
                <a:srgbClr val="A02B93">
                  <a:lumMod val="75000"/>
                </a:srgb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914355"/>
            <a:endParaRPr lang="fr-FR" sz="900" dirty="0">
              <a:solidFill>
                <a:srgbClr val="A02B93">
                  <a:lumMod val="75000"/>
                </a:srgb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702C6AF-44E5-41B4-A3A7-F27265BDA885}"/>
              </a:ext>
            </a:extLst>
          </p:cNvPr>
          <p:cNvSpPr txBox="1"/>
          <p:nvPr/>
        </p:nvSpPr>
        <p:spPr>
          <a:xfrm>
            <a:off x="4683129" y="1274564"/>
            <a:ext cx="3843108" cy="1124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55">
              <a:lnSpc>
                <a:spcPct val="115000"/>
              </a:lnSpc>
              <a:defRPr/>
            </a:pPr>
            <a:r>
              <a:rPr lang="fr-FR" sz="1050" b="1" u="sng" dirty="0">
                <a:solidFill>
                  <a:prstClr val="black"/>
                </a:solidFill>
                <a:latin typeface="Calibri"/>
                <a:cs typeface="Times New Roman"/>
              </a:rPr>
              <a:t>PÔLE ADMINISTRATIF DE RENFORT TECHNIQUE ET D’APPUI A LA GESTION DES LABORATOIRES (PARTAGE)</a:t>
            </a:r>
          </a:p>
          <a:p>
            <a:pPr defTabSz="914355">
              <a:lnSpc>
                <a:spcPct val="115000"/>
              </a:lnSpc>
              <a:defRPr/>
            </a:pPr>
            <a:endParaRPr lang="fr-FR" sz="600" b="1" dirty="0">
              <a:solidFill>
                <a:prstClr val="black"/>
              </a:solidFill>
              <a:latin typeface="Calibri"/>
              <a:cs typeface="Times New Roman"/>
            </a:endParaRPr>
          </a:p>
          <a:p>
            <a:pPr defTabSz="914355">
              <a:defRPr/>
            </a:pPr>
            <a:r>
              <a:rPr lang="fr-FR" sz="900" b="1" dirty="0">
                <a:solidFill>
                  <a:prstClr val="black"/>
                </a:solidFill>
                <a:latin typeface="Calibri"/>
              </a:rPr>
              <a:t>Jimmy TABARAND </a:t>
            </a:r>
            <a:r>
              <a:rPr lang="fr-FR" sz="900" dirty="0">
                <a:solidFill>
                  <a:srgbClr val="4BACC6">
                    <a:lumMod val="75000"/>
                  </a:srgbClr>
                </a:solidFill>
                <a:latin typeface="Calibri"/>
                <a:ea typeface="Calibri"/>
                <a:cs typeface="Times New Roman"/>
              </a:rPr>
              <a:t>– Gestionnaire financier – 04 73 40 62 54</a:t>
            </a:r>
          </a:p>
          <a:p>
            <a:pPr defTabSz="914355">
              <a:defRPr/>
            </a:pPr>
            <a:r>
              <a:rPr lang="fr-FR" sz="900" b="1" dirty="0">
                <a:solidFill>
                  <a:prstClr val="black"/>
                </a:solidFill>
                <a:latin typeface="Calibri"/>
              </a:rPr>
              <a:t>Christian LECOUET </a:t>
            </a:r>
            <a:r>
              <a:rPr lang="fr-FR" sz="900" dirty="0">
                <a:solidFill>
                  <a:srgbClr val="4BACC6">
                    <a:lumMod val="75000"/>
                  </a:srgbClr>
                </a:solidFill>
                <a:latin typeface="Calibri"/>
                <a:ea typeface="Calibri"/>
                <a:cs typeface="Times New Roman"/>
              </a:rPr>
              <a:t>– Gestionnaire financier – 04 73 40 52 56</a:t>
            </a:r>
          </a:p>
          <a:p>
            <a:pPr defTabSz="914355">
              <a:defRPr/>
            </a:pPr>
            <a:r>
              <a:rPr lang="fr-FR" sz="900" b="1" dirty="0">
                <a:solidFill>
                  <a:prstClr val="black"/>
                </a:solidFill>
                <a:latin typeface="Calibri"/>
              </a:rPr>
              <a:t>Stéphanie DE JESUS </a:t>
            </a:r>
            <a:r>
              <a:rPr lang="fr-FR" sz="900" dirty="0">
                <a:solidFill>
                  <a:srgbClr val="4BACC6">
                    <a:lumMod val="75000"/>
                  </a:srgbClr>
                </a:solidFill>
                <a:latin typeface="Calibri"/>
                <a:ea typeface="Calibri"/>
                <a:cs typeface="Times New Roman"/>
              </a:rPr>
              <a:t>– Gestionnaire financière - 04 73 40 61 86</a:t>
            </a:r>
          </a:p>
          <a:p>
            <a:pPr defTabSz="914355">
              <a:defRPr/>
            </a:pPr>
            <a:r>
              <a:rPr lang="fr-FR" sz="900" b="1" dirty="0">
                <a:solidFill>
                  <a:prstClr val="black"/>
                </a:solidFill>
                <a:latin typeface="Calibri"/>
              </a:rPr>
              <a:t>Malika KAHLA </a:t>
            </a:r>
            <a:r>
              <a:rPr lang="fr-FR" sz="900" dirty="0">
                <a:solidFill>
                  <a:srgbClr val="4BACC6">
                    <a:lumMod val="75000"/>
                  </a:srgbClr>
                </a:solidFill>
                <a:latin typeface="Calibri"/>
                <a:ea typeface="Calibri"/>
                <a:cs typeface="Times New Roman"/>
              </a:rPr>
              <a:t>– Gestionnaire financière – 04 73 40 62 29</a:t>
            </a:r>
          </a:p>
        </p:txBody>
      </p:sp>
    </p:spTree>
    <p:extLst>
      <p:ext uri="{BB962C8B-B14F-4D97-AF65-F5344CB8AC3E}">
        <p14:creationId xmlns:p14="http://schemas.microsoft.com/office/powerpoint/2010/main" val="674853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7A6CFF1-9555-2E56-67AB-ED072E14B9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716C232-A1F9-DBA7-629A-30C2E6569B4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6200000">
            <a:off x="8428545" y="4390595"/>
            <a:ext cx="1109516" cy="142273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7375513-0280-4171-BC85-C108D26D5BF7}"/>
              </a:ext>
            </a:extLst>
          </p:cNvPr>
          <p:cNvSpPr txBox="1"/>
          <p:nvPr/>
        </p:nvSpPr>
        <p:spPr>
          <a:xfrm>
            <a:off x="112734" y="1114828"/>
            <a:ext cx="4414147" cy="1524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55">
              <a:lnSpc>
                <a:spcPct val="115000"/>
              </a:lnSpc>
            </a:pPr>
            <a:r>
              <a:rPr lang="fr-FR" sz="1050" b="1" u="sng" dirty="0">
                <a:solidFill>
                  <a:prstClr val="black"/>
                </a:solidFill>
                <a:latin typeface="Aptos" panose="02110004020202020204"/>
                <a:ea typeface="Calibri"/>
                <a:cs typeface="Times New Roman"/>
              </a:rPr>
              <a:t>COLLEGE DES ECOLES DOCTORALES</a:t>
            </a:r>
          </a:p>
          <a:p>
            <a:pPr defTabSz="685800"/>
            <a:r>
              <a:rPr lang="fr-FR" sz="900" i="1" dirty="0">
                <a:solidFill>
                  <a:prstClr val="white">
                    <a:lumMod val="65000"/>
                  </a:prstClr>
                </a:solidFill>
                <a:latin typeface="Aptos" panose="02110004020202020204"/>
              </a:rPr>
              <a:t>Le CED assure la cohérence et la qualité globale du doctorat à l’UCA.</a:t>
            </a:r>
            <a:endParaRPr lang="fr-FR" sz="800" b="1" dirty="0">
              <a:solidFill>
                <a:srgbClr val="FF0000"/>
              </a:solidFill>
              <a:latin typeface="Aptos" panose="02110004020202020204"/>
            </a:endParaRPr>
          </a:p>
          <a:p>
            <a:pPr defTabSz="685800"/>
            <a:r>
              <a:rPr lang="fr-FR" sz="900" b="1" dirty="0">
                <a:solidFill>
                  <a:prstClr val="black"/>
                </a:solidFill>
                <a:latin typeface="Aptos" panose="02110004020202020204"/>
              </a:rPr>
              <a:t>Carine CABASSU </a:t>
            </a:r>
            <a:r>
              <a:rPr lang="fr-FR" sz="900" dirty="0">
                <a:solidFill>
                  <a:srgbClr val="A02B93">
                    <a:lumMod val="75000"/>
                  </a:srgbClr>
                </a:solidFill>
                <a:latin typeface="Aptos" panose="02110004020202020204"/>
              </a:rPr>
              <a:t>-</a:t>
            </a:r>
            <a:r>
              <a:rPr lang="fr-FR" sz="900" b="1" dirty="0">
                <a:solidFill>
                  <a:srgbClr val="A02B93">
                    <a:lumMod val="75000"/>
                  </a:srgbClr>
                </a:solidFill>
                <a:latin typeface="Aptos" panose="02110004020202020204"/>
              </a:rPr>
              <a:t> </a:t>
            </a:r>
            <a:r>
              <a:rPr lang="fr-FR" sz="900" dirty="0">
                <a:solidFill>
                  <a:srgbClr val="4BACC6">
                    <a:lumMod val="75000"/>
                  </a:srgbClr>
                </a:solidFill>
                <a:latin typeface="Calibri" panose="020F0502020204030204" pitchFamily="34" charset="0"/>
              </a:rPr>
              <a:t>Chargée des campagnes HDR et du pilotage événementiel CED  - 04 73 40 77 99  </a:t>
            </a:r>
          </a:p>
          <a:p>
            <a:pPr defTabSz="685800"/>
            <a:r>
              <a:rPr lang="fr-FR" sz="900" b="1" dirty="0">
                <a:solidFill>
                  <a:prstClr val="black"/>
                </a:solidFill>
                <a:latin typeface="Aptos" panose="02110004020202020204"/>
                <a:ea typeface="Calibri"/>
                <a:cs typeface="Times New Roman"/>
              </a:rPr>
              <a:t>Jules CHANCEL </a:t>
            </a:r>
            <a:r>
              <a:rPr lang="fr-FR" sz="900" dirty="0">
                <a:solidFill>
                  <a:srgbClr val="4BACC6">
                    <a:lumMod val="75000"/>
                  </a:srgbClr>
                </a:solidFill>
                <a:latin typeface="Aptos" panose="02110004020202020204"/>
                <a:ea typeface="Calibri"/>
                <a:cs typeface="Times New Roman"/>
              </a:rPr>
              <a:t>-</a:t>
            </a:r>
            <a:r>
              <a:rPr lang="fr-FR" sz="900" dirty="0">
                <a:solidFill>
                  <a:prstClr val="black"/>
                </a:solidFill>
                <a:latin typeface="Aptos" panose="02110004020202020204"/>
                <a:ea typeface="Calibri"/>
                <a:cs typeface="Times New Roman"/>
              </a:rPr>
              <a:t> </a:t>
            </a:r>
            <a:r>
              <a:rPr lang="fr-FR" sz="900" dirty="0">
                <a:solidFill>
                  <a:srgbClr val="4BACC6">
                    <a:lumMod val="75000"/>
                  </a:srgb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Chargé d’orientation et d’insertion professionnelle des doctorants - 04 73 17 72 07</a:t>
            </a:r>
            <a:endParaRPr lang="fr-FR" sz="800" dirty="0">
              <a:solidFill>
                <a:srgbClr val="A02B93">
                  <a:lumMod val="75000"/>
                </a:srgbClr>
              </a:solidFill>
              <a:latin typeface="Aptos" panose="02110004020202020204"/>
              <a:ea typeface="Calibri"/>
              <a:cs typeface="Times New Roman"/>
            </a:endParaRPr>
          </a:p>
          <a:p>
            <a:pPr defTabSz="685800"/>
            <a:r>
              <a:rPr lang="fr-FR" sz="900" b="1" dirty="0">
                <a:solidFill>
                  <a:prstClr val="black"/>
                </a:solidFill>
                <a:latin typeface="Aptos" panose="02110004020202020204"/>
                <a:ea typeface="Calibri"/>
                <a:cs typeface="Times New Roman"/>
              </a:rPr>
              <a:t>Fatima GONCALVES</a:t>
            </a:r>
            <a:r>
              <a:rPr lang="fr-FR" sz="900" dirty="0">
                <a:solidFill>
                  <a:prstClr val="black"/>
                </a:solidFill>
                <a:latin typeface="Aptos" panose="02110004020202020204"/>
                <a:ea typeface="Calibri"/>
                <a:cs typeface="Times New Roman"/>
              </a:rPr>
              <a:t> </a:t>
            </a:r>
            <a:r>
              <a:rPr lang="fr-FR" sz="900" dirty="0">
                <a:solidFill>
                  <a:srgbClr val="3A91A4"/>
                </a:solidFill>
                <a:latin typeface="Aptos" panose="02110004020202020204"/>
                <a:ea typeface="Calibri"/>
                <a:cs typeface="Times New Roman"/>
              </a:rPr>
              <a:t>-</a:t>
            </a:r>
            <a:r>
              <a:rPr lang="fr-FR" sz="900" dirty="0">
                <a:solidFill>
                  <a:srgbClr val="A02B93">
                    <a:lumMod val="75000"/>
                  </a:srgbClr>
                </a:solidFill>
                <a:latin typeface="Aptos" panose="02110004020202020204"/>
                <a:ea typeface="Calibri"/>
                <a:cs typeface="Times New Roman"/>
              </a:rPr>
              <a:t> </a:t>
            </a:r>
            <a:r>
              <a:rPr lang="fr-FR" sz="900" dirty="0">
                <a:solidFill>
                  <a:srgbClr val="4BACC6">
                    <a:lumMod val="75000"/>
                  </a:srgbClr>
                </a:solidFill>
                <a:latin typeface="Calibri" panose="020F0502020204030204" pitchFamily="34" charset="0"/>
              </a:rPr>
              <a:t>Gestionnaire administrative et financière - 04 73 40 70 10 </a:t>
            </a:r>
            <a:r>
              <a:rPr lang="fr-FR" sz="900" dirty="0">
                <a:solidFill>
                  <a:srgbClr val="A02B93">
                    <a:lumMod val="75000"/>
                  </a:srgbClr>
                </a:solidFill>
                <a:latin typeface="Aptos" panose="02110004020202020204"/>
                <a:ea typeface="Calibri"/>
                <a:cs typeface="Times New Roman"/>
              </a:rPr>
              <a:t> </a:t>
            </a:r>
            <a:endParaRPr lang="fr-FR" sz="900" dirty="0">
              <a:solidFill>
                <a:srgbClr val="4BACC6">
                  <a:lumMod val="75000"/>
                </a:srgbClr>
              </a:solidFill>
              <a:latin typeface="Calibri" panose="020F0502020204030204" pitchFamily="34" charset="0"/>
            </a:endParaRPr>
          </a:p>
          <a:p>
            <a:pPr algn="just" defTabSz="685800"/>
            <a:r>
              <a:rPr lang="fr-FR" sz="900" b="1" dirty="0">
                <a:solidFill>
                  <a:prstClr val="black"/>
                </a:solidFill>
                <a:latin typeface="Aptos" panose="02110004020202020204"/>
              </a:rPr>
              <a:t>Karen VERGNOL-REMONT </a:t>
            </a:r>
            <a:r>
              <a:rPr lang="fr-FR" sz="900" dirty="0">
                <a:solidFill>
                  <a:srgbClr val="4BACC6">
                    <a:lumMod val="75000"/>
                  </a:srgbClr>
                </a:solidFill>
                <a:latin typeface="Calibri" panose="020F0502020204030204" pitchFamily="34" charset="0"/>
              </a:rPr>
              <a:t>- Chargée des projets d’évolution technique ou organisationnelle, de la coordination des évaluations, des budgets du CED et des </a:t>
            </a:r>
            <a:r>
              <a:rPr lang="fr-FR" sz="900" dirty="0" err="1">
                <a:solidFill>
                  <a:srgbClr val="4BACC6">
                    <a:lumMod val="75000"/>
                  </a:srgbClr>
                </a:solidFill>
                <a:latin typeface="Calibri" panose="020F0502020204030204" pitchFamily="34" charset="0"/>
              </a:rPr>
              <a:t>EDs</a:t>
            </a:r>
            <a:r>
              <a:rPr lang="fr-FR" sz="900" dirty="0">
                <a:solidFill>
                  <a:srgbClr val="4BACC6">
                    <a:lumMod val="75000"/>
                  </a:srgbClr>
                </a:solidFill>
                <a:latin typeface="Calibri" panose="020F0502020204030204" pitchFamily="34" charset="0"/>
              </a:rPr>
              <a:t> et de la sécurisation juridique des conventions - 04 73 40 77 94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7E45917-0B5C-4850-AD55-0D0E6CBEE41F}"/>
              </a:ext>
            </a:extLst>
          </p:cNvPr>
          <p:cNvSpPr/>
          <p:nvPr/>
        </p:nvSpPr>
        <p:spPr>
          <a:xfrm>
            <a:off x="106589" y="133706"/>
            <a:ext cx="8857899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55"/>
            <a:r>
              <a:rPr lang="fr-FR" sz="1500" b="1" dirty="0">
                <a:solidFill>
                  <a:prstClr val="black"/>
                </a:solidFill>
                <a:latin typeface="Aptos" panose="02110004020202020204"/>
              </a:rPr>
              <a:t>DIRECTION DE LA RECHERCHE ET DES ETUDES DOCTORALES</a:t>
            </a:r>
          </a:p>
          <a:p>
            <a:pPr algn="ctr" defTabSz="914355"/>
            <a:r>
              <a:rPr lang="fr-FR" sz="1500" b="1" dirty="0">
                <a:solidFill>
                  <a:prstClr val="black">
                    <a:lumMod val="50000"/>
                    <a:lumOff val="50000"/>
                  </a:prstClr>
                </a:solidFill>
                <a:latin typeface="Aptos Display" panose="02110004020202020204"/>
              </a:rPr>
              <a:t>PÔLE ETUDES DOCTORALES ET HDR</a:t>
            </a:r>
          </a:p>
          <a:p>
            <a:pPr algn="ctr" defTabSz="914355"/>
            <a:r>
              <a:rPr lang="fr-FR" sz="900" b="1" i="1" dirty="0">
                <a:solidFill>
                  <a:prstClr val="black">
                    <a:lumMod val="50000"/>
                    <a:lumOff val="50000"/>
                  </a:prstClr>
                </a:solidFill>
                <a:latin typeface="Aptos Display" panose="02110004020202020204"/>
                <a:hlinkClick r:id="rId4"/>
              </a:rPr>
              <a:t>https://dred.uca.fr/ED-HDR</a:t>
            </a:r>
            <a:endParaRPr lang="fr-FR" sz="1500" b="1" i="1" dirty="0">
              <a:solidFill>
                <a:prstClr val="black">
                  <a:lumMod val="50000"/>
                  <a:lumOff val="50000"/>
                </a:prstClr>
              </a:solidFill>
              <a:latin typeface="Aptos Display" panose="02110004020202020204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BBE584C-4DED-4AD8-A621-1D482D2AA788}"/>
              </a:ext>
            </a:extLst>
          </p:cNvPr>
          <p:cNvSpPr txBox="1"/>
          <p:nvPr/>
        </p:nvSpPr>
        <p:spPr>
          <a:xfrm>
            <a:off x="4533026" y="1114828"/>
            <a:ext cx="4584291" cy="19524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55">
              <a:lnSpc>
                <a:spcPct val="115000"/>
              </a:lnSpc>
            </a:pPr>
            <a:r>
              <a:rPr lang="fr-FR" sz="1050" b="1" u="sng" dirty="0">
                <a:solidFill>
                  <a:prstClr val="black"/>
                </a:solidFill>
                <a:latin typeface="Aptos" panose="02110004020202020204"/>
                <a:ea typeface="Calibri"/>
                <a:cs typeface="Times New Roman"/>
              </a:rPr>
              <a:t>ECOLES DOCTORALES </a:t>
            </a:r>
          </a:p>
          <a:p>
            <a:pPr algn="just" defTabSz="914355">
              <a:lnSpc>
                <a:spcPct val="115000"/>
              </a:lnSpc>
            </a:pPr>
            <a:r>
              <a:rPr lang="fr-FR" sz="900" i="1" dirty="0">
                <a:solidFill>
                  <a:prstClr val="black">
                    <a:lumMod val="50000"/>
                    <a:lumOff val="50000"/>
                  </a:prstClr>
                </a:solidFill>
                <a:latin typeface="Aptos" panose="02110004020202020204"/>
                <a:ea typeface="Calibri"/>
                <a:cs typeface="Times New Roman"/>
              </a:rPr>
              <a:t>Les écoles doctorales sont un guichet unique pour les doctorants de l’inscription en doctorat à la délivrance du diplôme</a:t>
            </a:r>
            <a:endParaRPr lang="fr-FR" sz="900" b="1" dirty="0">
              <a:solidFill>
                <a:prstClr val="black"/>
              </a:solidFill>
              <a:latin typeface="Aptos" panose="02110004020202020204"/>
              <a:ea typeface="Calibri"/>
              <a:cs typeface="Times New Roman"/>
            </a:endParaRPr>
          </a:p>
          <a:p>
            <a:pPr defTabSz="914355">
              <a:lnSpc>
                <a:spcPct val="115000"/>
              </a:lnSpc>
            </a:pPr>
            <a:r>
              <a:rPr lang="fr-FR" sz="900" b="1" dirty="0">
                <a:solidFill>
                  <a:prstClr val="black"/>
                </a:solidFill>
                <a:latin typeface="Aptos" panose="02110004020202020204"/>
                <a:ea typeface="Calibri"/>
                <a:cs typeface="Times New Roman"/>
              </a:rPr>
              <a:t>Franceline BEYBOT </a:t>
            </a:r>
            <a:r>
              <a:rPr lang="fr-FR" sz="900" dirty="0">
                <a:solidFill>
                  <a:srgbClr val="4BACC6">
                    <a:lumMod val="75000"/>
                  </a:srgbClr>
                </a:solidFill>
                <a:latin typeface="Aptos" panose="02110004020202020204"/>
                <a:ea typeface="Calibri"/>
                <a:cs typeface="Times New Roman"/>
              </a:rPr>
              <a:t>- Gestionnaire (référente ED SEJPG) - 04 73 40 71 48</a:t>
            </a:r>
          </a:p>
          <a:p>
            <a:pPr defTabSz="914355">
              <a:lnSpc>
                <a:spcPct val="115000"/>
              </a:lnSpc>
            </a:pPr>
            <a:r>
              <a:rPr lang="fr-FR" sz="900" b="1" dirty="0">
                <a:solidFill>
                  <a:prstClr val="black"/>
                </a:solidFill>
                <a:latin typeface="Aptos" panose="02110004020202020204"/>
                <a:ea typeface="Calibri"/>
                <a:cs typeface="Times New Roman"/>
              </a:rPr>
              <a:t>Alexandre BRUN </a:t>
            </a:r>
            <a:r>
              <a:rPr lang="fr-FR" sz="900" dirty="0">
                <a:solidFill>
                  <a:srgbClr val="4BACC6">
                    <a:lumMod val="75000"/>
                  </a:srgbClr>
                </a:solidFill>
                <a:latin typeface="Aptos" panose="02110004020202020204"/>
                <a:ea typeface="Calibri"/>
                <a:cs typeface="Times New Roman"/>
              </a:rPr>
              <a:t>– Gestionnaire (référent ED SPI) - 04 73 40 76 09</a:t>
            </a:r>
          </a:p>
          <a:p>
            <a:pPr defTabSz="914355">
              <a:lnSpc>
                <a:spcPct val="115000"/>
              </a:lnSpc>
            </a:pPr>
            <a:r>
              <a:rPr lang="fr-FR" sz="900" b="1" dirty="0">
                <a:solidFill>
                  <a:prstClr val="black"/>
                </a:solidFill>
                <a:latin typeface="Aptos" panose="02110004020202020204"/>
                <a:ea typeface="Calibri"/>
                <a:cs typeface="Times New Roman"/>
              </a:rPr>
              <a:t>Perrine CLUZEL </a:t>
            </a:r>
            <a:r>
              <a:rPr lang="fr-FR" sz="900" dirty="0">
                <a:solidFill>
                  <a:srgbClr val="4BACC6">
                    <a:lumMod val="75000"/>
                  </a:srgbClr>
                </a:solidFill>
                <a:latin typeface="Aptos" panose="02110004020202020204"/>
                <a:ea typeface="Calibri"/>
                <a:cs typeface="Times New Roman"/>
              </a:rPr>
              <a:t>–</a:t>
            </a:r>
            <a:r>
              <a:rPr lang="fr-FR" sz="900" b="1" dirty="0">
                <a:solidFill>
                  <a:prstClr val="black"/>
                </a:solidFill>
                <a:latin typeface="Aptos" panose="02110004020202020204"/>
                <a:ea typeface="Calibri"/>
                <a:cs typeface="Times New Roman"/>
              </a:rPr>
              <a:t> </a:t>
            </a:r>
            <a:r>
              <a:rPr lang="fr-FR" sz="900" dirty="0">
                <a:solidFill>
                  <a:srgbClr val="4BACC6">
                    <a:lumMod val="75000"/>
                  </a:srgbClr>
                </a:solidFill>
                <a:latin typeface="Aptos" panose="02110004020202020204"/>
                <a:ea typeface="Calibri"/>
                <a:cs typeface="Times New Roman"/>
              </a:rPr>
              <a:t>Gestionnaire (référente ED SVSAE) - 04 73 17 79 37</a:t>
            </a:r>
          </a:p>
          <a:p>
            <a:pPr defTabSz="914355">
              <a:lnSpc>
                <a:spcPct val="115000"/>
              </a:lnSpc>
            </a:pPr>
            <a:r>
              <a:rPr lang="fr-FR" sz="900" b="1" dirty="0">
                <a:solidFill>
                  <a:prstClr val="black"/>
                </a:solidFill>
                <a:latin typeface="Aptos" panose="02110004020202020204"/>
                <a:ea typeface="Calibri"/>
                <a:cs typeface="Times New Roman"/>
              </a:rPr>
              <a:t>Soline CONNIER</a:t>
            </a:r>
            <a:r>
              <a:rPr lang="fr-FR" sz="900" b="1" dirty="0">
                <a:solidFill>
                  <a:srgbClr val="3A91A4"/>
                </a:solidFill>
                <a:latin typeface="Aptos" panose="02110004020202020204"/>
                <a:ea typeface="Calibri"/>
                <a:cs typeface="Times New Roman"/>
              </a:rPr>
              <a:t> - </a:t>
            </a:r>
            <a:r>
              <a:rPr lang="fr-FR" sz="900" dirty="0">
                <a:solidFill>
                  <a:srgbClr val="4BACC6">
                    <a:lumMod val="75000"/>
                  </a:srgbClr>
                </a:solidFill>
                <a:latin typeface="Aptos" panose="02110004020202020204"/>
                <a:ea typeface="Calibri"/>
                <a:cs typeface="Times New Roman"/>
              </a:rPr>
              <a:t>Gestionnaire (référente ED SF) - 04 73 40 53 76 </a:t>
            </a:r>
          </a:p>
          <a:p>
            <a:pPr defTabSz="914355">
              <a:lnSpc>
                <a:spcPct val="115000"/>
              </a:lnSpc>
            </a:pPr>
            <a:r>
              <a:rPr lang="fr-FR" sz="900" b="1" dirty="0">
                <a:solidFill>
                  <a:prstClr val="black"/>
                </a:solidFill>
                <a:latin typeface="Aptos" panose="02110004020202020204"/>
                <a:ea typeface="Calibri"/>
                <a:cs typeface="Times New Roman"/>
              </a:rPr>
              <a:t>Valérie GENESTE</a:t>
            </a:r>
            <a:r>
              <a:rPr lang="fr-FR" sz="900" b="1" dirty="0">
                <a:solidFill>
                  <a:srgbClr val="3A91A4"/>
                </a:solidFill>
                <a:latin typeface="Aptos" panose="02110004020202020204"/>
                <a:ea typeface="Calibri"/>
                <a:cs typeface="Times New Roman"/>
              </a:rPr>
              <a:t> </a:t>
            </a:r>
            <a:r>
              <a:rPr lang="fr-FR" sz="900" dirty="0">
                <a:solidFill>
                  <a:srgbClr val="3A91A4"/>
                </a:solidFill>
                <a:latin typeface="Aptos" panose="02110004020202020204"/>
                <a:ea typeface="Calibri"/>
                <a:cs typeface="Times New Roman"/>
              </a:rPr>
              <a:t>- Gestionnaire (référente ED LLSHS) - 04 73 34 68 25 MSH /04 73 40 52 61 </a:t>
            </a:r>
            <a:r>
              <a:rPr lang="fr-FR" sz="900" dirty="0" err="1">
                <a:solidFill>
                  <a:srgbClr val="3A91A4"/>
                </a:solidFill>
                <a:latin typeface="Aptos" panose="02110004020202020204"/>
                <a:ea typeface="Calibri"/>
                <a:cs typeface="Times New Roman"/>
              </a:rPr>
              <a:t>Cézeaux</a:t>
            </a:r>
            <a:endParaRPr lang="fr-FR" sz="900" dirty="0">
              <a:solidFill>
                <a:srgbClr val="3A91A4"/>
              </a:solidFill>
              <a:latin typeface="Aptos" panose="02110004020202020204"/>
              <a:ea typeface="Calibri"/>
              <a:cs typeface="Times New Roman"/>
            </a:endParaRPr>
          </a:p>
          <a:p>
            <a:pPr defTabSz="914355">
              <a:lnSpc>
                <a:spcPct val="115000"/>
              </a:lnSpc>
            </a:pPr>
            <a:endParaRPr lang="fr-FR" sz="900" dirty="0">
              <a:solidFill>
                <a:srgbClr val="A02B93">
                  <a:lumMod val="75000"/>
                </a:srgbClr>
              </a:solidFill>
              <a:latin typeface="Aptos" panose="02110004020202020204"/>
              <a:ea typeface="Calibri"/>
              <a:cs typeface="Times New Roman"/>
            </a:endParaRPr>
          </a:p>
          <a:p>
            <a:pPr marL="171446" indent="-171446" defTabSz="685800">
              <a:buFont typeface="Arial" panose="020B0604020202020204" pitchFamily="34" charset="0"/>
              <a:buChar char="•"/>
            </a:pPr>
            <a:endParaRPr lang="fr-FR" sz="800" dirty="0">
              <a:solidFill>
                <a:prstClr val="black"/>
              </a:solidFill>
              <a:latin typeface="Aptos" panose="02110004020202020204"/>
            </a:endParaRPr>
          </a:p>
          <a:p>
            <a:pPr defTabSz="914355">
              <a:lnSpc>
                <a:spcPct val="115000"/>
              </a:lnSpc>
            </a:pPr>
            <a:endParaRPr lang="fr-FR" sz="700" dirty="0">
              <a:solidFill>
                <a:prstClr val="black"/>
              </a:solidFill>
              <a:latin typeface="Aptos" panose="02110004020202020204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D4F676E-69A4-4E2A-9C55-3BB0758ECA5A}"/>
              </a:ext>
            </a:extLst>
          </p:cNvPr>
          <p:cNvSpPr txBox="1"/>
          <p:nvPr/>
        </p:nvSpPr>
        <p:spPr>
          <a:xfrm>
            <a:off x="118879" y="853217"/>
            <a:ext cx="463867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471976" indent="-5471976" defTabSz="914355">
              <a:defRPr/>
            </a:pPr>
            <a:r>
              <a:rPr lang="fr-FR" sz="1100" b="1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Karen VERGNOL-REMONT</a:t>
            </a:r>
            <a:r>
              <a:rPr lang="fr-FR" sz="1100" b="1" dirty="0">
                <a:solidFill>
                  <a:srgbClr val="4BACC6">
                    <a:lumMod val="75000"/>
                  </a:srgbClr>
                </a:solidFill>
                <a:latin typeface="Calibri"/>
                <a:ea typeface="Calibri"/>
                <a:cs typeface="Times New Roman"/>
              </a:rPr>
              <a:t> </a:t>
            </a:r>
            <a:r>
              <a:rPr lang="fr-FR" sz="1100" dirty="0">
                <a:solidFill>
                  <a:srgbClr val="4BACC6">
                    <a:lumMod val="75000"/>
                  </a:srgbClr>
                </a:solidFill>
                <a:latin typeface="Calibri"/>
              </a:rPr>
              <a:t>-</a:t>
            </a:r>
            <a:r>
              <a:rPr lang="fr-FR" sz="1100" b="1" dirty="0">
                <a:solidFill>
                  <a:srgbClr val="4BACC6">
                    <a:lumMod val="75000"/>
                  </a:srgbClr>
                </a:solidFill>
                <a:latin typeface="Calibri"/>
              </a:rPr>
              <a:t> </a:t>
            </a:r>
            <a:r>
              <a:rPr lang="fr-FR" sz="1050" dirty="0">
                <a:solidFill>
                  <a:srgbClr val="4BACC6">
                    <a:lumMod val="75000"/>
                  </a:srgbClr>
                </a:solidFill>
                <a:latin typeface="Calibri"/>
                <a:ea typeface="Calibri"/>
                <a:cs typeface="Times New Roman"/>
              </a:rPr>
              <a:t>Cheffe de Pôle - 04 73 40 77 94        </a:t>
            </a:r>
            <a:endParaRPr lang="fr-FR" sz="1100" dirty="0">
              <a:solidFill>
                <a:srgbClr val="4BACC6">
                  <a:lumMod val="75000"/>
                </a:srgbClr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E07B748-0925-50D8-5761-45BEE2E9DD85}"/>
              </a:ext>
            </a:extLst>
          </p:cNvPr>
          <p:cNvSpPr txBox="1"/>
          <p:nvPr/>
        </p:nvSpPr>
        <p:spPr>
          <a:xfrm>
            <a:off x="101885" y="2565042"/>
            <a:ext cx="461772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r>
              <a:rPr lang="fr-FR" sz="9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fr-FR" sz="1000" dirty="0">
                <a:solidFill>
                  <a:prstClr val="black"/>
                </a:solidFill>
                <a:latin typeface="Aptos" panose="02110004020202020204"/>
              </a:rPr>
              <a:t>Le Collège des écoles doctorales </a:t>
            </a:r>
          </a:p>
          <a:p>
            <a:pPr marL="171446" indent="-171446" defTabSz="685800">
              <a:buFont typeface="Arial" panose="020B0604020202020204" pitchFamily="34" charset="0"/>
              <a:buChar char="•"/>
            </a:pPr>
            <a:r>
              <a:rPr lang="fr-FR" sz="900" b="1" dirty="0">
                <a:solidFill>
                  <a:prstClr val="black"/>
                </a:solidFill>
                <a:latin typeface="Aptos" panose="02110004020202020204"/>
              </a:rPr>
              <a:t>pilote et coordonne</a:t>
            </a:r>
            <a:r>
              <a:rPr lang="fr-FR" sz="900" dirty="0">
                <a:solidFill>
                  <a:prstClr val="black"/>
                </a:solidFill>
                <a:latin typeface="Aptos" panose="02110004020202020204"/>
              </a:rPr>
              <a:t> les écoles doctorales </a:t>
            </a:r>
          </a:p>
          <a:p>
            <a:pPr marL="171446" indent="-171446" defTabSz="685800">
              <a:buFont typeface="Arial" panose="020B0604020202020204" pitchFamily="34" charset="0"/>
              <a:buChar char="•"/>
            </a:pPr>
            <a:r>
              <a:rPr lang="fr-FR" sz="900" b="1" dirty="0">
                <a:solidFill>
                  <a:prstClr val="black"/>
                </a:solidFill>
                <a:latin typeface="Aptos" panose="02110004020202020204"/>
              </a:rPr>
              <a:t>harmonise les règles</a:t>
            </a:r>
            <a:r>
              <a:rPr lang="fr-FR" sz="900" dirty="0">
                <a:solidFill>
                  <a:prstClr val="black"/>
                </a:solidFill>
                <a:latin typeface="Aptos" panose="02110004020202020204"/>
              </a:rPr>
              <a:t> du doctorat (inscription, suivi, soutenance) </a:t>
            </a:r>
          </a:p>
          <a:p>
            <a:pPr marL="171446" indent="-171446" defTabSz="685800">
              <a:buFont typeface="Arial" panose="020B0604020202020204" pitchFamily="34" charset="0"/>
              <a:buChar char="•"/>
            </a:pPr>
            <a:r>
              <a:rPr lang="fr-FR" sz="900" b="1" dirty="0">
                <a:solidFill>
                  <a:prstClr val="black"/>
                </a:solidFill>
                <a:latin typeface="Aptos" panose="02110004020202020204"/>
              </a:rPr>
              <a:t>organise la formation doctorale transversale</a:t>
            </a:r>
            <a:r>
              <a:rPr lang="fr-FR" sz="900" dirty="0">
                <a:solidFill>
                  <a:prstClr val="black"/>
                </a:solidFill>
                <a:latin typeface="Aptos" panose="02110004020202020204"/>
              </a:rPr>
              <a:t> </a:t>
            </a:r>
          </a:p>
          <a:p>
            <a:pPr marL="171446" indent="-171446" defTabSz="685800">
              <a:buFont typeface="Arial" panose="020B0604020202020204" pitchFamily="34" charset="0"/>
              <a:buChar char="•"/>
            </a:pPr>
            <a:r>
              <a:rPr lang="fr-FR" sz="900" b="1" dirty="0">
                <a:solidFill>
                  <a:prstClr val="black"/>
                </a:solidFill>
                <a:latin typeface="Aptos" panose="02110004020202020204"/>
              </a:rPr>
              <a:t>veille à la qualité et au suivi des thèses</a:t>
            </a:r>
            <a:r>
              <a:rPr lang="fr-FR" sz="900" dirty="0">
                <a:solidFill>
                  <a:prstClr val="black"/>
                </a:solidFill>
                <a:latin typeface="Aptos" panose="02110004020202020204"/>
              </a:rPr>
              <a:t> </a:t>
            </a:r>
          </a:p>
          <a:p>
            <a:pPr marL="171446" indent="-171446" defTabSz="685800">
              <a:buFont typeface="Arial" panose="020B0604020202020204" pitchFamily="34" charset="0"/>
              <a:buChar char="•"/>
            </a:pPr>
            <a:r>
              <a:rPr lang="fr-FR" sz="900" b="1" dirty="0">
                <a:solidFill>
                  <a:prstClr val="black"/>
                </a:solidFill>
                <a:latin typeface="Aptos" panose="02110004020202020204"/>
              </a:rPr>
              <a:t>contribue à la stratégie et à la valorisation du doctorat</a:t>
            </a:r>
            <a:r>
              <a:rPr lang="fr-FR" sz="900" dirty="0">
                <a:solidFill>
                  <a:prstClr val="black"/>
                </a:solidFill>
                <a:latin typeface="Aptos" panose="02110004020202020204"/>
              </a:rPr>
              <a:t> </a:t>
            </a:r>
          </a:p>
          <a:p>
            <a:pPr defTabSz="685800"/>
            <a:endParaRPr lang="fr-FR" sz="900" dirty="0">
              <a:solidFill>
                <a:prstClr val="black"/>
              </a:solidFill>
              <a:latin typeface="Aptos" panose="02110004020202020204"/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8023A111-3E43-E00F-5A86-81783736D9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6343" y="2692628"/>
            <a:ext cx="2678938" cy="661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37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1000" dirty="0">
                <a:solidFill>
                  <a:prstClr val="black"/>
                </a:solidFill>
                <a:latin typeface="Aptos" panose="02110004020202020204"/>
              </a:rPr>
              <a:t>Les 5 écoles doctorales </a:t>
            </a:r>
          </a:p>
          <a:p>
            <a:pPr marL="171446" indent="-171446" defTabSz="91437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fr-FR" altLang="fr-FR" sz="900" dirty="0">
                <a:solidFill>
                  <a:prstClr val="black"/>
                </a:solidFill>
                <a:latin typeface="Aptos" panose="02110004020202020204"/>
              </a:rPr>
              <a:t>recrutent et admettent les doctorants </a:t>
            </a:r>
          </a:p>
          <a:p>
            <a:pPr marL="171446" indent="-171446" defTabSz="91437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fr-FR" altLang="fr-FR" sz="900" dirty="0">
                <a:solidFill>
                  <a:prstClr val="black"/>
                </a:solidFill>
                <a:latin typeface="Aptos" panose="02110004020202020204"/>
              </a:rPr>
              <a:t>assurent le suivi et l’encadrement des thèses </a:t>
            </a:r>
          </a:p>
          <a:p>
            <a:pPr marL="171446" indent="-171446" defTabSz="91437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fr-FR" altLang="fr-FR" sz="900" dirty="0">
                <a:solidFill>
                  <a:prstClr val="black"/>
                </a:solidFill>
                <a:latin typeface="Aptos" panose="02110004020202020204"/>
              </a:rPr>
              <a:t>organisent la formation doctorale de spécialité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142AC4C-EAE4-3697-F748-8B321E2909BB}"/>
              </a:ext>
            </a:extLst>
          </p:cNvPr>
          <p:cNvSpPr txBox="1"/>
          <p:nvPr/>
        </p:nvSpPr>
        <p:spPr>
          <a:xfrm>
            <a:off x="1612240" y="3442360"/>
            <a:ext cx="5687687" cy="14927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fr-FR" sz="1000" b="1" dirty="0">
                <a:solidFill>
                  <a:prstClr val="black"/>
                </a:solidFill>
                <a:latin typeface="Aptos" panose="02110004020202020204"/>
              </a:rPr>
              <a:t>Principales missions transverses </a:t>
            </a:r>
          </a:p>
          <a:p>
            <a:pPr defTabSz="685800">
              <a:buFont typeface="Arial" panose="020B0604020202020204" pitchFamily="34" charset="0"/>
              <a:buChar char="•"/>
            </a:pPr>
            <a:r>
              <a:rPr lang="fr-FR" sz="900" b="1" dirty="0">
                <a:solidFill>
                  <a:prstClr val="black"/>
                </a:solidFill>
                <a:latin typeface="Aptos" panose="02110004020202020204"/>
              </a:rPr>
              <a:t>Harmonisation des pratiques</a:t>
            </a:r>
            <a:r>
              <a:rPr lang="fr-FR" sz="900" dirty="0">
                <a:solidFill>
                  <a:prstClr val="black"/>
                </a:solidFill>
                <a:latin typeface="Aptos" panose="02110004020202020204"/>
              </a:rPr>
              <a:t> : aligner les règles et procédures (inscription, suivi, soutenance, formation) entre toutes les ED </a:t>
            </a:r>
          </a:p>
          <a:p>
            <a:pPr defTabSz="685800">
              <a:buFont typeface="Arial" panose="020B0604020202020204" pitchFamily="34" charset="0"/>
              <a:buChar char="•"/>
            </a:pPr>
            <a:r>
              <a:rPr lang="fr-FR" sz="900" b="1" dirty="0">
                <a:solidFill>
                  <a:prstClr val="black"/>
                </a:solidFill>
                <a:latin typeface="Aptos" panose="02110004020202020204"/>
              </a:rPr>
              <a:t>Coordination de la formation doctorale</a:t>
            </a:r>
            <a:r>
              <a:rPr lang="fr-FR" sz="900" dirty="0">
                <a:solidFill>
                  <a:prstClr val="black"/>
                </a:solidFill>
                <a:latin typeface="Aptos" panose="02110004020202020204"/>
              </a:rPr>
              <a:t> : construction et gestion de l’offre de formations transversales communes </a:t>
            </a:r>
          </a:p>
          <a:p>
            <a:pPr defTabSz="685800">
              <a:buFont typeface="Arial" panose="020B0604020202020204" pitchFamily="34" charset="0"/>
              <a:buChar char="•"/>
            </a:pPr>
            <a:r>
              <a:rPr lang="fr-FR" sz="900" b="1" dirty="0">
                <a:solidFill>
                  <a:prstClr val="black"/>
                </a:solidFill>
                <a:latin typeface="Aptos" panose="02110004020202020204"/>
              </a:rPr>
              <a:t>Suivi du parcours doctoral</a:t>
            </a:r>
            <a:r>
              <a:rPr lang="fr-FR" sz="900" dirty="0">
                <a:solidFill>
                  <a:prstClr val="black"/>
                </a:solidFill>
                <a:latin typeface="Aptos" panose="02110004020202020204"/>
              </a:rPr>
              <a:t> : partage d’outils et de procédures pour assurer un suivi homogène des doctorants </a:t>
            </a:r>
          </a:p>
          <a:p>
            <a:pPr defTabSz="685800">
              <a:buFont typeface="Arial" panose="020B0604020202020204" pitchFamily="34" charset="0"/>
              <a:buChar char="•"/>
            </a:pPr>
            <a:r>
              <a:rPr lang="fr-FR" sz="900" b="1" dirty="0">
                <a:solidFill>
                  <a:prstClr val="black"/>
                </a:solidFill>
                <a:latin typeface="Aptos" panose="02110004020202020204"/>
              </a:rPr>
              <a:t>Qualité du doctorat</a:t>
            </a:r>
            <a:r>
              <a:rPr lang="fr-FR" sz="900" dirty="0">
                <a:solidFill>
                  <a:prstClr val="black"/>
                </a:solidFill>
                <a:latin typeface="Aptos" panose="02110004020202020204"/>
              </a:rPr>
              <a:t> : mise en œuvre commune des exigences de qualité (charte, comités de suivi, durée des thèses) </a:t>
            </a:r>
          </a:p>
          <a:p>
            <a:pPr defTabSz="685800">
              <a:buFont typeface="Arial" panose="020B0604020202020204" pitchFamily="34" charset="0"/>
              <a:buChar char="•"/>
            </a:pPr>
            <a:r>
              <a:rPr lang="fr-FR" sz="900" b="1" dirty="0">
                <a:solidFill>
                  <a:prstClr val="black"/>
                </a:solidFill>
                <a:latin typeface="Aptos" panose="02110004020202020204"/>
              </a:rPr>
              <a:t>Organisation d’actions communes</a:t>
            </a:r>
            <a:r>
              <a:rPr lang="fr-FR" sz="900" dirty="0">
                <a:solidFill>
                  <a:prstClr val="black"/>
                </a:solidFill>
                <a:latin typeface="Aptos" panose="02110004020202020204"/>
              </a:rPr>
              <a:t> : événements, valorisation du doctorat, insertion professionnelle </a:t>
            </a:r>
          </a:p>
          <a:p>
            <a:pPr defTabSz="685800">
              <a:buFont typeface="Arial" panose="020B0604020202020204" pitchFamily="34" charset="0"/>
              <a:buChar char="•"/>
            </a:pPr>
            <a:r>
              <a:rPr lang="fr-FR" sz="900" b="1" dirty="0">
                <a:solidFill>
                  <a:prstClr val="black"/>
                </a:solidFill>
                <a:latin typeface="Aptos" panose="02110004020202020204"/>
              </a:rPr>
              <a:t>Pilotage et indicateurs</a:t>
            </a:r>
            <a:r>
              <a:rPr lang="fr-FR" sz="900" dirty="0">
                <a:solidFill>
                  <a:prstClr val="black"/>
                </a:solidFill>
                <a:latin typeface="Aptos" panose="02110004020202020204"/>
              </a:rPr>
              <a:t> : suivi partagé des données (réussite, insertion, durée des thèses) </a:t>
            </a:r>
          </a:p>
        </p:txBody>
      </p:sp>
    </p:spTree>
    <p:extLst>
      <p:ext uri="{BB962C8B-B14F-4D97-AF65-F5344CB8AC3E}">
        <p14:creationId xmlns:p14="http://schemas.microsoft.com/office/powerpoint/2010/main" val="4154939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9A60A6ED-BCCF-8365-042D-C31876EA57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3D7C153-FA5A-660E-4B6C-39688FB87F8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6200000">
            <a:off x="8428545" y="4390595"/>
            <a:ext cx="1109516" cy="142273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79513" y="226408"/>
            <a:ext cx="877904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55"/>
            <a:r>
              <a:rPr lang="fr-FR" sz="1500" b="1" dirty="0">
                <a:solidFill>
                  <a:prstClr val="black"/>
                </a:solidFill>
                <a:latin typeface="Calibri"/>
              </a:rPr>
              <a:t>DIRECTION DE LA RECHERCHE ET DES ETUDES DOCTORALES</a:t>
            </a:r>
          </a:p>
          <a:p>
            <a:pPr algn="ctr" defTabSz="914355"/>
            <a:r>
              <a:rPr lang="fr-FR" sz="1500" b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rPr>
              <a:t>PÔLE ACCOMPAGNEMENT DE PROJETS (ACCPRO)</a:t>
            </a:r>
          </a:p>
          <a:p>
            <a:pPr algn="ctr" defTabSz="914355"/>
            <a:r>
              <a:rPr lang="fr-FR" sz="900" b="1" i="1" dirty="0">
                <a:solidFill>
                  <a:prstClr val="black"/>
                </a:solidFill>
                <a:latin typeface="Calibri"/>
                <a:hlinkClick r:id="rId4"/>
              </a:rPr>
              <a:t>https://dred.uca.fr/ACCPRO</a:t>
            </a:r>
            <a:endParaRPr lang="fr-FR" sz="900" b="1" i="1" dirty="0">
              <a:solidFill>
                <a:prstClr val="black"/>
              </a:solidFill>
              <a:latin typeface="Calibri"/>
            </a:endParaRPr>
          </a:p>
          <a:p>
            <a:pPr algn="just" defTabSz="914355"/>
            <a:endParaRPr lang="fr-FR" sz="5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89562" y="1199222"/>
            <a:ext cx="4964674" cy="29764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55"/>
            <a:r>
              <a:rPr lang="fr-FR" sz="1050" b="1" u="sng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INGÉNIERIE DE PROJETS</a:t>
            </a:r>
          </a:p>
          <a:p>
            <a:pPr algn="ctr" defTabSz="914355"/>
            <a:r>
              <a:rPr lang="fr-FR" sz="900" b="1" dirty="0">
                <a:solidFill>
                  <a:prstClr val="black"/>
                </a:solidFill>
                <a:latin typeface="Calibri"/>
                <a:ea typeface="Calibri"/>
                <a:cs typeface="Times New Roman"/>
                <a:hlinkClick r:id="rId5"/>
              </a:rPr>
              <a:t>pole-accpro.dred@uca.fr</a:t>
            </a:r>
            <a:endParaRPr lang="fr-FR" sz="900" b="1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algn="ctr" defTabSz="914355"/>
            <a:endParaRPr lang="fr-FR" sz="200" b="1" u="sng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defTabSz="914355"/>
            <a:r>
              <a:rPr lang="fr-FR" sz="900" b="1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Marianne PERRAUD </a:t>
            </a:r>
          </a:p>
          <a:p>
            <a:pPr defTabSz="914355"/>
            <a:r>
              <a:rPr lang="fr-FR" sz="900" dirty="0">
                <a:solidFill>
                  <a:srgbClr val="4BACC6">
                    <a:lumMod val="75000"/>
                  </a:srgbClr>
                </a:solidFill>
                <a:latin typeface="Calibri"/>
              </a:rPr>
              <a:t>Chargée d’appui au projet de recherche Structures de recherche </a:t>
            </a:r>
            <a:r>
              <a:rPr lang="fr-FR" sz="900" b="1" dirty="0">
                <a:solidFill>
                  <a:srgbClr val="4BACC6">
                    <a:lumMod val="75000"/>
                  </a:srgbClr>
                </a:solidFill>
                <a:latin typeface="Calibri"/>
              </a:rPr>
              <a:t>IDEM et ILLSHS </a:t>
            </a:r>
            <a:r>
              <a:rPr lang="fr-FR" sz="900" dirty="0">
                <a:solidFill>
                  <a:srgbClr val="4BACC6">
                    <a:lumMod val="75000"/>
                  </a:srgbClr>
                </a:solidFill>
                <a:latin typeface="Calibri"/>
              </a:rPr>
              <a:t>- 04 73 40 71 47</a:t>
            </a:r>
          </a:p>
          <a:p>
            <a:pPr defTabSz="914355">
              <a:lnSpc>
                <a:spcPct val="115000"/>
              </a:lnSpc>
              <a:spcBef>
                <a:spcPts val="225"/>
              </a:spcBef>
              <a:spcAft>
                <a:spcPts val="225"/>
              </a:spcAft>
            </a:pPr>
            <a:endParaRPr lang="fr-FR" sz="100" b="1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defTabSz="914355"/>
            <a:r>
              <a:rPr lang="fr-FR" sz="900" b="1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Fabien PONCET </a:t>
            </a:r>
            <a:r>
              <a:rPr lang="fr-FR" sz="900" b="1" dirty="0">
                <a:solidFill>
                  <a:srgbClr val="4BACC6">
                    <a:lumMod val="75000"/>
                  </a:srgbClr>
                </a:solidFill>
                <a:latin typeface="Calibri"/>
                <a:ea typeface="Calibri"/>
                <a:cs typeface="Times New Roman"/>
              </a:rPr>
              <a:t> </a:t>
            </a:r>
          </a:p>
          <a:p>
            <a:pPr defTabSz="914355"/>
            <a:r>
              <a:rPr lang="fr-FR" sz="900" dirty="0">
                <a:solidFill>
                  <a:srgbClr val="4BACC6">
                    <a:lumMod val="75000"/>
                  </a:srgbClr>
                </a:solidFill>
                <a:latin typeface="Calibri"/>
                <a:ea typeface="Calibri"/>
                <a:cs typeface="Times New Roman"/>
              </a:rPr>
              <a:t>C</a:t>
            </a:r>
            <a:r>
              <a:rPr lang="fr-FR" sz="900" dirty="0">
                <a:solidFill>
                  <a:srgbClr val="4BACC6">
                    <a:lumMod val="75000"/>
                  </a:srgbClr>
                </a:solidFill>
                <a:latin typeface="Calibri"/>
              </a:rPr>
              <a:t>hargé d’appui au projet de recherche - Structures de recherche </a:t>
            </a:r>
            <a:r>
              <a:rPr lang="fr-FR" sz="900" b="1" dirty="0">
                <a:solidFill>
                  <a:srgbClr val="4BACC6">
                    <a:lumMod val="75000"/>
                  </a:srgbClr>
                </a:solidFill>
                <a:latin typeface="Calibri"/>
              </a:rPr>
              <a:t>Sciences</a:t>
            </a:r>
            <a:r>
              <a:rPr lang="fr-FR" sz="900" dirty="0">
                <a:solidFill>
                  <a:srgbClr val="4BACC6">
                    <a:lumMod val="75000"/>
                  </a:srgbClr>
                </a:solidFill>
                <a:latin typeface="Calibri"/>
              </a:rPr>
              <a:t> et</a:t>
            </a:r>
            <a:r>
              <a:rPr lang="fr-FR" sz="900" b="1" dirty="0">
                <a:solidFill>
                  <a:srgbClr val="4BACC6">
                    <a:lumMod val="75000"/>
                  </a:srgbClr>
                </a:solidFill>
                <a:latin typeface="Calibri"/>
              </a:rPr>
              <a:t> INP - </a:t>
            </a:r>
            <a:r>
              <a:rPr lang="fr-FR" sz="900" dirty="0">
                <a:solidFill>
                  <a:srgbClr val="4BACC6">
                    <a:lumMod val="75000"/>
                  </a:srgbClr>
                </a:solidFill>
                <a:latin typeface="Calibri"/>
                <a:ea typeface="Calibri"/>
                <a:cs typeface="Times New Roman"/>
              </a:rPr>
              <a:t>04 73  40 71 35</a:t>
            </a:r>
            <a:endParaRPr lang="fr-FR" sz="400" dirty="0">
              <a:solidFill>
                <a:srgbClr val="4BACC6">
                  <a:lumMod val="75000"/>
                </a:srgbClr>
              </a:solidFill>
              <a:latin typeface="Calibri"/>
              <a:ea typeface="Calibri"/>
              <a:cs typeface="Times New Roman"/>
            </a:endParaRPr>
          </a:p>
          <a:p>
            <a:pPr defTabSz="914355"/>
            <a:endParaRPr lang="fr-FR" sz="400" dirty="0">
              <a:solidFill>
                <a:srgbClr val="4BACC6">
                  <a:lumMod val="75000"/>
                </a:srgbClr>
              </a:solidFill>
              <a:latin typeface="Calibri"/>
              <a:ea typeface="Calibri"/>
              <a:cs typeface="Times New Roman"/>
            </a:endParaRPr>
          </a:p>
          <a:p>
            <a:pPr defTabSz="914355"/>
            <a:r>
              <a:rPr lang="fr-FR" sz="900" b="1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Guillaume TATTI</a:t>
            </a:r>
            <a:r>
              <a:rPr lang="fr-FR" sz="900" dirty="0">
                <a:solidFill>
                  <a:srgbClr val="4BACC6">
                    <a:lumMod val="75000"/>
                  </a:srgbClr>
                </a:solidFill>
                <a:latin typeface="Calibri"/>
              </a:rPr>
              <a:t> </a:t>
            </a:r>
          </a:p>
          <a:p>
            <a:pPr defTabSz="914355"/>
            <a:r>
              <a:rPr lang="fr-FR" sz="900" dirty="0">
                <a:solidFill>
                  <a:srgbClr val="4BACC6">
                    <a:lumMod val="75000"/>
                  </a:srgbClr>
                </a:solidFill>
                <a:latin typeface="Calibri"/>
              </a:rPr>
              <a:t>Chargé d’appui au projet de recherche - Structures de recherche </a:t>
            </a:r>
            <a:r>
              <a:rPr lang="fr-FR" sz="900" b="1" dirty="0">
                <a:solidFill>
                  <a:srgbClr val="4BACC6">
                    <a:lumMod val="75000"/>
                  </a:srgbClr>
                </a:solidFill>
                <a:latin typeface="Calibri"/>
              </a:rPr>
              <a:t>ISVSAE - </a:t>
            </a:r>
            <a:r>
              <a:rPr lang="fr-FR" sz="900" dirty="0">
                <a:solidFill>
                  <a:srgbClr val="4BACC6">
                    <a:lumMod val="75000"/>
                  </a:srgbClr>
                </a:solidFill>
                <a:latin typeface="Calibri"/>
                <a:ea typeface="Calibri"/>
                <a:cs typeface="Times New Roman"/>
              </a:rPr>
              <a:t>04 73 40 55 30</a:t>
            </a:r>
            <a:r>
              <a:rPr lang="fr-FR" sz="1050" b="1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 </a:t>
            </a:r>
          </a:p>
          <a:p>
            <a:pPr defTabSz="914355"/>
            <a:endParaRPr lang="fr-FR" sz="400" b="1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defTabSz="914355"/>
            <a:r>
              <a:rPr lang="fr-FR" sz="900" b="1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Sophie MONCEAU</a:t>
            </a:r>
          </a:p>
          <a:p>
            <a:pPr defTabSz="914355"/>
            <a:r>
              <a:rPr lang="fr-FR" sz="900" dirty="0">
                <a:solidFill>
                  <a:srgbClr val="4BACC6">
                    <a:lumMod val="75000"/>
                  </a:srgbClr>
                </a:solidFill>
                <a:latin typeface="Calibri"/>
              </a:rPr>
              <a:t>Assistante d’appui au projet de recherche - Structures de recherche </a:t>
            </a:r>
            <a:r>
              <a:rPr lang="fr-FR" sz="900" b="1" dirty="0">
                <a:solidFill>
                  <a:srgbClr val="4BACC6">
                    <a:lumMod val="75000"/>
                  </a:srgbClr>
                </a:solidFill>
                <a:latin typeface="Calibri"/>
              </a:rPr>
              <a:t>ISVSAE</a:t>
            </a:r>
            <a:r>
              <a:rPr lang="fr-FR" sz="900" b="1" dirty="0">
                <a:solidFill>
                  <a:srgbClr val="4BACC6">
                    <a:lumMod val="75000"/>
                  </a:srgbClr>
                </a:solidFill>
                <a:latin typeface="Calibri"/>
                <a:ea typeface="Calibri"/>
                <a:cs typeface="Times New Roman"/>
              </a:rPr>
              <a:t> - </a:t>
            </a:r>
            <a:r>
              <a:rPr lang="fr-FR" sz="900" dirty="0">
                <a:solidFill>
                  <a:srgbClr val="4BACC6">
                    <a:lumMod val="75000"/>
                  </a:srgbClr>
                </a:solidFill>
                <a:latin typeface="Calibri"/>
                <a:ea typeface="Calibri"/>
                <a:cs typeface="Times New Roman"/>
              </a:rPr>
              <a:t>04 73 40 64 71</a:t>
            </a:r>
            <a:endParaRPr lang="fr-FR" sz="900" b="1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algn="just" defTabSz="914355">
              <a:lnSpc>
                <a:spcPct val="115000"/>
              </a:lnSpc>
              <a:spcBef>
                <a:spcPts val="225"/>
              </a:spcBef>
              <a:spcAft>
                <a:spcPts val="225"/>
              </a:spcAft>
            </a:pPr>
            <a:endParaRPr lang="fr-FR" sz="400" b="1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marL="171446" indent="-171446" algn="just" defTabSz="914355">
              <a:buFont typeface="Arial" panose="020B0604020202020204" pitchFamily="34" charset="0"/>
              <a:buChar char="•"/>
            </a:pPr>
            <a:r>
              <a:rPr lang="fr-FR" sz="900" i="1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Détection, veille et sensibilisation sur les opportunités de financement liées aux appels à projets</a:t>
            </a:r>
          </a:p>
          <a:p>
            <a:pPr marL="171446" indent="-171446" algn="just" defTabSz="914355">
              <a:buFont typeface="Arial" panose="020B0604020202020204" pitchFamily="34" charset="0"/>
              <a:buChar char="•"/>
            </a:pPr>
            <a:r>
              <a:rPr lang="fr-FR" sz="900" i="1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Liens amont avec les structures financeurs</a:t>
            </a:r>
          </a:p>
          <a:p>
            <a:pPr marL="171446" indent="-171446" algn="just" defTabSz="914355">
              <a:buFont typeface="Arial" panose="020B0604020202020204" pitchFamily="34" charset="0"/>
              <a:buChar char="•"/>
            </a:pPr>
            <a:r>
              <a:rPr lang="fr-FR" sz="900" i="1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Conseil et expertise pour le montage, la rédaction et la budgétisation des candidatures</a:t>
            </a:r>
          </a:p>
          <a:p>
            <a:pPr marL="171446" indent="-171446" algn="just" defTabSz="914355">
              <a:buFont typeface="Arial" panose="020B0604020202020204" pitchFamily="34" charset="0"/>
              <a:buChar char="•"/>
            </a:pPr>
            <a:r>
              <a:rPr lang="fr-FR" sz="900" i="1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Référents et expertise Fonds structurels (FEDER, FSE+) et ANR</a:t>
            </a:r>
          </a:p>
          <a:p>
            <a:pPr marL="171446" indent="-171446" algn="just" defTabSz="914355">
              <a:buFont typeface="Arial" panose="020B0604020202020204" pitchFamily="34" charset="0"/>
              <a:buChar char="•"/>
            </a:pPr>
            <a:r>
              <a:rPr lang="fr-FR" sz="900" i="1" dirty="0">
                <a:solidFill>
                  <a:srgbClr val="000000"/>
                </a:solidFill>
                <a:latin typeface="Calibri" panose="020F0502020204030204" pitchFamily="34" charset="0"/>
              </a:rPr>
              <a:t>Suivi des projets et de leur performance d’exécution budgétaire (bases OPENPROJECT et SID)</a:t>
            </a:r>
          </a:p>
          <a:p>
            <a:pPr marL="171446" indent="-171446" algn="just" defTabSz="914355">
              <a:buFont typeface="Arial" panose="020B0604020202020204" pitchFamily="34" charset="0"/>
              <a:buChar char="•"/>
            </a:pPr>
            <a:r>
              <a:rPr lang="fr-FR" sz="900" i="1" dirty="0">
                <a:solidFill>
                  <a:srgbClr val="000000"/>
                </a:solidFill>
                <a:latin typeface="Calibri" panose="020F0502020204030204" pitchFamily="34" charset="0"/>
              </a:rPr>
              <a:t>Alimentation/suivi bases de données (UCA OPENPROJECT et Conventions, PCRU_CNRS, </a:t>
            </a:r>
            <a:r>
              <a:rPr lang="fr-FR" sz="900" i="1" dirty="0" err="1">
                <a:solidFill>
                  <a:srgbClr val="000000"/>
                </a:solidFill>
                <a:latin typeface="Calibri" panose="020F0502020204030204" pitchFamily="34" charset="0"/>
              </a:rPr>
              <a:t>INRAe</a:t>
            </a:r>
            <a:r>
              <a:rPr lang="fr-FR" sz="900" i="1" dirty="0">
                <a:solidFill>
                  <a:srgbClr val="000000"/>
                </a:solidFill>
                <a:latin typeface="Calibri" panose="020F0502020204030204" pitchFamily="34" charset="0"/>
              </a:rPr>
              <a:t>)</a:t>
            </a:r>
          </a:p>
          <a:p>
            <a:pPr marL="171446" indent="-171446" algn="just" defTabSz="914355">
              <a:buFont typeface="Arial" panose="020B0604020202020204" pitchFamily="34" charset="0"/>
              <a:buChar char="•"/>
            </a:pPr>
            <a:endParaRPr lang="fr-FR" sz="900" i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46" indent="-171446" algn="just" defTabSz="914355">
              <a:buFont typeface="Arial" panose="020B0604020202020204" pitchFamily="34" charset="0"/>
              <a:buChar char="•"/>
            </a:pPr>
            <a:endParaRPr lang="fr-FR" sz="900" i="1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008222B-2B28-40C5-B123-8AC9F7F7E3B2}"/>
              </a:ext>
            </a:extLst>
          </p:cNvPr>
          <p:cNvSpPr txBox="1"/>
          <p:nvPr/>
        </p:nvSpPr>
        <p:spPr>
          <a:xfrm>
            <a:off x="4932041" y="1131591"/>
            <a:ext cx="4224051" cy="2741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55">
              <a:spcBef>
                <a:spcPts val="225"/>
              </a:spcBef>
              <a:spcAft>
                <a:spcPts val="225"/>
              </a:spcAft>
            </a:pPr>
            <a:r>
              <a:rPr lang="fr-FR" sz="1050" b="1" u="sng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MANAGEMENT DES PROJETS COMPLEXES</a:t>
            </a:r>
          </a:p>
          <a:p>
            <a:pPr algn="ctr" defTabSz="914355"/>
            <a:r>
              <a:rPr lang="fr-FR" sz="900" b="1" dirty="0">
                <a:solidFill>
                  <a:prstClr val="black"/>
                </a:solidFill>
                <a:latin typeface="Calibri"/>
                <a:ea typeface="Calibri"/>
                <a:cs typeface="Times New Roman"/>
                <a:hlinkClick r:id="rId6"/>
              </a:rPr>
              <a:t>management-projets.dred@uca.fr</a:t>
            </a:r>
            <a:endParaRPr lang="fr-FR" sz="900" b="1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algn="just" defTabSz="914355"/>
            <a:endParaRPr lang="fr-FR" sz="900" b="1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defTabSz="914355"/>
            <a:r>
              <a:rPr lang="fr-FR" sz="900" b="1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Marine PUVINEL</a:t>
            </a:r>
            <a:endParaRPr lang="fr-FR" sz="900" dirty="0">
              <a:solidFill>
                <a:srgbClr val="4BACC6">
                  <a:lumMod val="75000"/>
                </a:srgbClr>
              </a:solidFill>
              <a:latin typeface="Calibri"/>
              <a:ea typeface="Calibri"/>
              <a:cs typeface="Times New Roman"/>
            </a:endParaRPr>
          </a:p>
          <a:p>
            <a:pPr defTabSz="914355"/>
            <a:r>
              <a:rPr lang="fr-FR" sz="900" dirty="0">
                <a:solidFill>
                  <a:srgbClr val="4BACC6">
                    <a:lumMod val="75000"/>
                  </a:srgbClr>
                </a:solidFill>
                <a:latin typeface="Calibri"/>
              </a:rPr>
              <a:t>Chargé d’appui au projet de recherche</a:t>
            </a:r>
            <a:r>
              <a:rPr lang="fr-FR" sz="900" dirty="0">
                <a:solidFill>
                  <a:srgbClr val="4BACC6">
                    <a:lumMod val="75000"/>
                  </a:srgbClr>
                </a:solidFill>
                <a:latin typeface="Calibri"/>
                <a:ea typeface="Calibri"/>
                <a:cs typeface="Times New Roman"/>
              </a:rPr>
              <a:t> - </a:t>
            </a:r>
            <a:r>
              <a:rPr lang="fr-FR" sz="900" dirty="0">
                <a:solidFill>
                  <a:srgbClr val="4BACC6">
                    <a:lumMod val="75000"/>
                  </a:srgbClr>
                </a:solidFill>
                <a:latin typeface="Calibri"/>
              </a:rPr>
              <a:t>04 73 17 76 47</a:t>
            </a:r>
            <a:endParaRPr lang="fr-FR" sz="900" dirty="0">
              <a:solidFill>
                <a:srgbClr val="4BACC6">
                  <a:lumMod val="75000"/>
                </a:srgbClr>
              </a:solidFill>
              <a:latin typeface="Calibri"/>
              <a:ea typeface="Calibri"/>
              <a:cs typeface="Times New Roman"/>
            </a:endParaRPr>
          </a:p>
          <a:p>
            <a:pPr defTabSz="914355"/>
            <a:endParaRPr lang="fr-FR" sz="400" b="1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defTabSz="914355"/>
            <a:r>
              <a:rPr lang="fr-FR" sz="900" b="1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Thomas KASAZIAN </a:t>
            </a:r>
          </a:p>
          <a:p>
            <a:pPr defTabSz="914355"/>
            <a:r>
              <a:rPr lang="fr-FR" sz="900" dirty="0">
                <a:solidFill>
                  <a:srgbClr val="4BACC6">
                    <a:lumMod val="75000"/>
                  </a:srgbClr>
                </a:solidFill>
                <a:latin typeface="Calibri"/>
              </a:rPr>
              <a:t>Chargé d’appui au projet de recherche </a:t>
            </a:r>
            <a:r>
              <a:rPr lang="fr-FR" sz="900" dirty="0">
                <a:solidFill>
                  <a:srgbClr val="008F9B"/>
                </a:solidFill>
                <a:latin typeface="Calibri"/>
                <a:ea typeface="Calibri"/>
                <a:cs typeface="Times New Roman"/>
              </a:rPr>
              <a:t> - 04 73 40 55 50 </a:t>
            </a:r>
          </a:p>
          <a:p>
            <a:pPr defTabSz="914355"/>
            <a:endParaRPr lang="fr-FR" sz="400" dirty="0">
              <a:solidFill>
                <a:srgbClr val="008F9B"/>
              </a:solidFill>
              <a:latin typeface="Calibri"/>
              <a:ea typeface="Calibri"/>
              <a:cs typeface="Times New Roman"/>
            </a:endParaRPr>
          </a:p>
          <a:p>
            <a:pPr defTabSz="914355"/>
            <a:r>
              <a:rPr lang="fr-FR" sz="900" b="1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Camille COMPAIN (jusqu’au 31/08/2026)</a:t>
            </a:r>
          </a:p>
          <a:p>
            <a:pPr defTabSz="914355"/>
            <a:r>
              <a:rPr lang="fr-FR" sz="900" dirty="0">
                <a:solidFill>
                  <a:srgbClr val="4BACC6">
                    <a:lumMod val="75000"/>
                  </a:srgbClr>
                </a:solidFill>
                <a:latin typeface="Calibri"/>
              </a:rPr>
              <a:t>Chargé d’appui au projet de recherche / Manager OSQUAR UCA </a:t>
            </a:r>
            <a:r>
              <a:rPr lang="fr-FR" sz="900" dirty="0">
                <a:solidFill>
                  <a:srgbClr val="008F9B"/>
                </a:solidFill>
                <a:latin typeface="Calibri"/>
                <a:ea typeface="Calibri"/>
                <a:cs typeface="Times New Roman"/>
              </a:rPr>
              <a:t> - 04 73 40 55 16</a:t>
            </a:r>
          </a:p>
          <a:p>
            <a:pPr algn="ctr" defTabSz="914355"/>
            <a:endParaRPr lang="fr-FR" sz="400" dirty="0">
              <a:solidFill>
                <a:srgbClr val="008F9B"/>
              </a:solidFill>
              <a:latin typeface="Calibri"/>
              <a:ea typeface="Calibri"/>
              <a:cs typeface="Times New Roman"/>
            </a:endParaRPr>
          </a:p>
          <a:p>
            <a:pPr algn="just" defTabSz="914355"/>
            <a:endParaRPr lang="fr-FR" sz="400" dirty="0">
              <a:solidFill>
                <a:srgbClr val="008F9B"/>
              </a:solidFill>
              <a:latin typeface="Calibri"/>
              <a:ea typeface="Calibri"/>
              <a:cs typeface="Times New Roman"/>
            </a:endParaRPr>
          </a:p>
          <a:p>
            <a:pPr marL="171446" indent="-171446" algn="just" defTabSz="914355">
              <a:buFont typeface="Arial" panose="020B0604020202020204" pitchFamily="34" charset="0"/>
              <a:buChar char="•"/>
            </a:pPr>
            <a:r>
              <a:rPr lang="fr-FR" sz="900" i="1" dirty="0">
                <a:solidFill>
                  <a:prstClr val="black"/>
                </a:solidFill>
                <a:latin typeface="Calibri"/>
              </a:rPr>
              <a:t>Management administratif/financier (dont européens) des projets financés par : Fonds Européens, France 2030, COST, Erasmus+, BPI France, etc.</a:t>
            </a:r>
          </a:p>
          <a:p>
            <a:pPr marL="171446" indent="-171446" algn="just" defTabSz="914355">
              <a:buFont typeface="Arial" panose="020B0604020202020204" pitchFamily="34" charset="0"/>
              <a:buChar char="•"/>
            </a:pPr>
            <a:r>
              <a:rPr lang="fr-FR" sz="900" i="1" dirty="0">
                <a:solidFill>
                  <a:prstClr val="black"/>
                </a:solidFill>
                <a:latin typeface="Calibri"/>
              </a:rPr>
              <a:t>Pilotage des actions internes des directions et services internes pour la sécurisation, pré-audit interne</a:t>
            </a:r>
          </a:p>
          <a:p>
            <a:pPr marL="171446" indent="-171446" algn="just" defTabSz="914355">
              <a:buFont typeface="Arial" panose="020B0604020202020204" pitchFamily="34" charset="0"/>
              <a:buChar char="•"/>
            </a:pPr>
            <a:r>
              <a:rPr lang="fr-FR" sz="900" i="1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Liens aval avec les structures finançant les projets de recherche : recherche de solution, négociation</a:t>
            </a:r>
            <a:endParaRPr lang="fr-FR" sz="900" i="1" dirty="0">
              <a:solidFill>
                <a:prstClr val="black"/>
              </a:solidFill>
              <a:latin typeface="Calibri"/>
            </a:endParaRPr>
          </a:p>
          <a:p>
            <a:pPr marL="171446" indent="-171446" algn="just" defTabSz="914355">
              <a:buFont typeface="Arial" panose="020B0604020202020204" pitchFamily="34" charset="0"/>
              <a:buChar char="•"/>
            </a:pPr>
            <a:r>
              <a:rPr lang="fr-FR" sz="900" i="1" dirty="0">
                <a:solidFill>
                  <a:prstClr val="black"/>
                </a:solidFill>
                <a:latin typeface="Calibri"/>
              </a:rPr>
              <a:t>Animation de consortium nationaux et/ou internationaux ;</a:t>
            </a:r>
          </a:p>
          <a:p>
            <a:pPr marL="171446" indent="-171446" algn="just" defTabSz="914355">
              <a:buFont typeface="Arial" panose="020B0604020202020204" pitchFamily="34" charset="0"/>
              <a:buChar char="•"/>
            </a:pPr>
            <a:r>
              <a:rPr lang="fr-FR" sz="900" i="1" dirty="0">
                <a:solidFill>
                  <a:prstClr val="black"/>
                </a:solidFill>
                <a:latin typeface="Calibri"/>
              </a:rPr>
              <a:t>Assistance au responsable projet pour la restitution des livrables non-scientifiques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3CB6ABC-69F6-4CC6-9C1E-0859C30785F2}"/>
              </a:ext>
            </a:extLst>
          </p:cNvPr>
          <p:cNvSpPr txBox="1"/>
          <p:nvPr/>
        </p:nvSpPr>
        <p:spPr>
          <a:xfrm>
            <a:off x="-36511" y="3867895"/>
            <a:ext cx="9180511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8"/>
            <a:r>
              <a:rPr lang="fr-FR" sz="1000" b="1" u="sng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Actions communes</a:t>
            </a:r>
          </a:p>
          <a:p>
            <a:pPr marL="171446" indent="-171446" algn="ctr" defTabSz="914378">
              <a:buFont typeface="Arial" panose="020B0604020202020204" pitchFamily="34" charset="0"/>
              <a:buChar char="•"/>
            </a:pPr>
            <a:r>
              <a:rPr lang="fr-FR" sz="900" i="1" dirty="0">
                <a:solidFill>
                  <a:srgbClr val="000000"/>
                </a:solidFill>
                <a:latin typeface="Calibri" panose="020F0502020204030204" pitchFamily="34" charset="0"/>
              </a:rPr>
              <a:t>Pilotage et gestion d’applications (bases SINCHRO, OPEN PROJECT, SID)</a:t>
            </a:r>
          </a:p>
          <a:p>
            <a:pPr marL="171446" indent="-171446" algn="ctr" defTabSz="914378">
              <a:buFont typeface="Arial" panose="020B0604020202020204" pitchFamily="34" charset="0"/>
              <a:buChar char="•"/>
            </a:pPr>
            <a:r>
              <a:rPr lang="fr-FR" sz="900" i="1" dirty="0">
                <a:solidFill>
                  <a:srgbClr val="000000"/>
                </a:solidFill>
                <a:latin typeface="Calibri" panose="020F0502020204030204" pitchFamily="34" charset="0"/>
              </a:rPr>
              <a:t>Production et consolidation des indicateurs établissement incluant CPER et France 2030</a:t>
            </a:r>
          </a:p>
          <a:p>
            <a:pPr marL="171446" indent="-171446" algn="ctr" defTabSz="914378">
              <a:buFont typeface="Arial" panose="020B0604020202020204" pitchFamily="34" charset="0"/>
              <a:buChar char="•"/>
            </a:pPr>
            <a:r>
              <a:rPr lang="fr-FR" sz="900" i="1" dirty="0">
                <a:solidFill>
                  <a:srgbClr val="000000"/>
                </a:solidFill>
                <a:latin typeface="Calibri" panose="020F0502020204030204" pitchFamily="34" charset="0"/>
              </a:rPr>
              <a:t>Participations Comité de pilotage/groupes de travail : Alliance ARTEMIS, Liberté Académique/Recherche Empêchée, Sciences ouvertes</a:t>
            </a:r>
          </a:p>
          <a:p>
            <a:pPr marL="171446" indent="-171446" algn="ctr" defTabSz="914378">
              <a:buFont typeface="Arial" panose="020B0604020202020204" pitchFamily="34" charset="0"/>
              <a:buChar char="•"/>
            </a:pPr>
            <a:r>
              <a:rPr lang="fr-FR" sz="900" i="1" dirty="0">
                <a:solidFill>
                  <a:srgbClr val="000000"/>
                </a:solidFill>
                <a:latin typeface="Calibri" panose="020F0502020204030204" pitchFamily="34" charset="0"/>
              </a:rPr>
              <a:t>Référents nationaux établissement pour CAP Recherche, AMUE (groupe recherche), PAUSE et IUF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F639ECB-AA82-4B5A-8AD1-A6C3EA8C8336}"/>
              </a:ext>
            </a:extLst>
          </p:cNvPr>
          <p:cNvSpPr txBox="1"/>
          <p:nvPr/>
        </p:nvSpPr>
        <p:spPr>
          <a:xfrm>
            <a:off x="-36512" y="877674"/>
            <a:ext cx="465772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55">
              <a:spcAft>
                <a:spcPts val="600"/>
              </a:spcAft>
              <a:defRPr/>
            </a:pPr>
            <a:r>
              <a:rPr lang="fr-FR" sz="1000" b="1" dirty="0">
                <a:solidFill>
                  <a:prstClr val="black"/>
                </a:solidFill>
                <a:latin typeface="Calibri"/>
              </a:rPr>
              <a:t>Guillaume TATTI </a:t>
            </a:r>
            <a:r>
              <a:rPr lang="fr-FR" sz="1000" dirty="0">
                <a:solidFill>
                  <a:srgbClr val="4BACC6">
                    <a:lumMod val="75000"/>
                  </a:srgbClr>
                </a:solidFill>
                <a:latin typeface="Calibri"/>
              </a:rPr>
              <a:t>-</a:t>
            </a:r>
            <a:r>
              <a:rPr lang="fr-FR" sz="1000" b="1" dirty="0">
                <a:solidFill>
                  <a:srgbClr val="4BACC6">
                    <a:lumMod val="75000"/>
                  </a:srgbClr>
                </a:solidFill>
                <a:latin typeface="Calibri"/>
              </a:rPr>
              <a:t> </a:t>
            </a:r>
            <a:r>
              <a:rPr lang="fr-FR" sz="1000" dirty="0">
                <a:solidFill>
                  <a:srgbClr val="4BACC6">
                    <a:lumMod val="75000"/>
                  </a:srgbClr>
                </a:solidFill>
                <a:latin typeface="Calibri"/>
                <a:ea typeface="Calibri"/>
                <a:cs typeface="Times New Roman"/>
              </a:rPr>
              <a:t>Chef de Pôle - 04 73 40 55 30</a:t>
            </a:r>
          </a:p>
        </p:txBody>
      </p:sp>
    </p:spTree>
    <p:extLst>
      <p:ext uri="{BB962C8B-B14F-4D97-AF65-F5344CB8AC3E}">
        <p14:creationId xmlns:p14="http://schemas.microsoft.com/office/powerpoint/2010/main" val="1910612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C6BB5CAD-0E2D-D1DA-B398-3B3F79AED6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967A30C-B0C8-9E23-6119-DDA54702298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6200000">
            <a:off x="8428545" y="4390595"/>
            <a:ext cx="1109516" cy="14227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79BB58B-20A1-2042-9D8F-053293209652}"/>
              </a:ext>
            </a:extLst>
          </p:cNvPr>
          <p:cNvSpPr txBox="1"/>
          <p:nvPr/>
        </p:nvSpPr>
        <p:spPr>
          <a:xfrm>
            <a:off x="179512" y="1430218"/>
            <a:ext cx="4549114" cy="3117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55">
              <a:lnSpc>
                <a:spcPct val="115000"/>
              </a:lnSpc>
            </a:pPr>
            <a:r>
              <a:rPr lang="fr-FR" sz="1050" b="1" u="sng" dirty="0">
                <a:solidFill>
                  <a:prstClr val="black"/>
                </a:solidFill>
                <a:latin typeface="Aptos" panose="02110004020202020204"/>
                <a:ea typeface="Calibri"/>
                <a:cs typeface="Times New Roman"/>
              </a:rPr>
              <a:t>DEVELOPPEMENT DES PARTENARIATS PUBLICS DES LABORATOIRES</a:t>
            </a:r>
          </a:p>
          <a:p>
            <a:pPr defTabSz="914355">
              <a:lnSpc>
                <a:spcPct val="115000"/>
              </a:lnSpc>
            </a:pPr>
            <a:endParaRPr lang="fr-FR" sz="400" b="1" dirty="0">
              <a:solidFill>
                <a:prstClr val="black"/>
              </a:solidFill>
              <a:latin typeface="Aptos" panose="02110004020202020204"/>
              <a:ea typeface="Calibri"/>
              <a:cs typeface="Times New Roman"/>
            </a:endParaRPr>
          </a:p>
          <a:p>
            <a:pPr defTabSz="914355"/>
            <a:r>
              <a:rPr lang="fr-FR" sz="900" b="1" dirty="0">
                <a:solidFill>
                  <a:prstClr val="black"/>
                </a:solidFill>
                <a:latin typeface="Aptos" panose="02110004020202020204"/>
              </a:rPr>
              <a:t>Vanessa BELIGON </a:t>
            </a:r>
            <a:r>
              <a:rPr lang="fr-FR" sz="900" dirty="0">
                <a:solidFill>
                  <a:srgbClr val="4BACC6">
                    <a:lumMod val="75000"/>
                  </a:srgbClr>
                </a:solidFill>
                <a:latin typeface="Aptos" panose="02110004020202020204"/>
              </a:rPr>
              <a:t>-</a:t>
            </a:r>
            <a:r>
              <a:rPr lang="fr-FR" sz="900" b="1" dirty="0">
                <a:solidFill>
                  <a:srgbClr val="4BACC6">
                    <a:lumMod val="75000"/>
                  </a:srgbClr>
                </a:solidFill>
                <a:latin typeface="Aptos" panose="02110004020202020204"/>
              </a:rPr>
              <a:t> </a:t>
            </a:r>
            <a:r>
              <a:rPr lang="fr-FR" sz="900" dirty="0">
                <a:solidFill>
                  <a:srgbClr val="4BACC6">
                    <a:lumMod val="75000"/>
                  </a:srgbClr>
                </a:solidFill>
                <a:latin typeface="Aptos" panose="02110004020202020204"/>
              </a:rPr>
              <a:t>Chargée de développement des partenariats </a:t>
            </a:r>
            <a:r>
              <a:rPr lang="fr-FR" sz="900" dirty="0">
                <a:solidFill>
                  <a:srgbClr val="4BACC6">
                    <a:lumMod val="75000"/>
                  </a:srgbClr>
                </a:solidFill>
                <a:latin typeface="Aptos" panose="02110004020202020204"/>
                <a:ea typeface="Calibri"/>
                <a:cs typeface="Times New Roman"/>
              </a:rPr>
              <a:t>- 04 73 17 72 12</a:t>
            </a:r>
          </a:p>
          <a:p>
            <a:pPr defTabSz="914355"/>
            <a:r>
              <a:rPr lang="fr-FR" sz="900" b="1" dirty="0">
                <a:solidFill>
                  <a:prstClr val="black"/>
                </a:solidFill>
                <a:latin typeface="Aptos" panose="02110004020202020204"/>
              </a:rPr>
              <a:t>Samira RIAD </a:t>
            </a:r>
            <a:r>
              <a:rPr lang="fr-FR" sz="900" dirty="0">
                <a:solidFill>
                  <a:srgbClr val="4BACC6">
                    <a:lumMod val="75000"/>
                  </a:srgbClr>
                </a:solidFill>
                <a:latin typeface="Aptos" panose="02110004020202020204"/>
              </a:rPr>
              <a:t>-</a:t>
            </a:r>
            <a:r>
              <a:rPr lang="fr-FR" sz="9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fr-FR" sz="900" dirty="0">
                <a:solidFill>
                  <a:srgbClr val="4BACC6">
                    <a:lumMod val="75000"/>
                  </a:srgbClr>
                </a:solidFill>
                <a:latin typeface="Aptos" panose="02110004020202020204"/>
                <a:cs typeface="Times New Roman"/>
              </a:rPr>
              <a:t>Chargée de </a:t>
            </a:r>
            <a:r>
              <a:rPr lang="fr-FR" sz="900" dirty="0">
                <a:solidFill>
                  <a:srgbClr val="4BACC6">
                    <a:lumMod val="75000"/>
                  </a:srgbClr>
                </a:solidFill>
                <a:latin typeface="Aptos" panose="02110004020202020204"/>
              </a:rPr>
              <a:t>développement des partenariats </a:t>
            </a:r>
            <a:r>
              <a:rPr lang="fr-FR" sz="900" dirty="0">
                <a:solidFill>
                  <a:srgbClr val="4BACC6">
                    <a:lumMod val="75000"/>
                  </a:srgbClr>
                </a:solidFill>
                <a:latin typeface="Aptos" panose="02110004020202020204"/>
                <a:cs typeface="Times New Roman"/>
              </a:rPr>
              <a:t>-</a:t>
            </a:r>
            <a:r>
              <a:rPr lang="fr-FR" sz="900" dirty="0">
                <a:solidFill>
                  <a:srgbClr val="4BACC6">
                    <a:lumMod val="75000"/>
                  </a:srgbClr>
                </a:solidFill>
                <a:latin typeface="Aptos" panose="02110004020202020204"/>
                <a:ea typeface="Calibri"/>
                <a:cs typeface="Times New Roman"/>
              </a:rPr>
              <a:t> 04 73 17 84 85</a:t>
            </a:r>
          </a:p>
          <a:p>
            <a:pPr defTabSz="914355">
              <a:lnSpc>
                <a:spcPct val="115000"/>
              </a:lnSpc>
            </a:pPr>
            <a:endParaRPr lang="fr-FR" sz="675" b="1" dirty="0">
              <a:solidFill>
                <a:prstClr val="black"/>
              </a:solidFill>
              <a:latin typeface="Aptos" panose="02110004020202020204"/>
              <a:ea typeface="Calibri"/>
              <a:cs typeface="Times New Roman"/>
            </a:endParaRPr>
          </a:p>
          <a:p>
            <a:pPr marL="171442" indent="-171442" defTabSz="914355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fr-FR" sz="900" i="1" dirty="0">
                <a:solidFill>
                  <a:prstClr val="black"/>
                </a:solidFill>
                <a:latin typeface="Aptos" panose="02110004020202020204"/>
                <a:ea typeface="Calibri"/>
                <a:cs typeface="Times New Roman"/>
              </a:rPr>
              <a:t>Développement des partenariats entre les laboratoires et les partenaires publics </a:t>
            </a:r>
          </a:p>
          <a:p>
            <a:pPr defTabSz="914355">
              <a:lnSpc>
                <a:spcPct val="115000"/>
              </a:lnSpc>
            </a:pPr>
            <a:endParaRPr lang="fr-FR" sz="1200" b="1" dirty="0">
              <a:solidFill>
                <a:prstClr val="black"/>
              </a:solidFill>
              <a:latin typeface="Aptos" panose="02110004020202020204"/>
              <a:ea typeface="Calibri"/>
              <a:cs typeface="Times New Roman"/>
            </a:endParaRPr>
          </a:p>
          <a:p>
            <a:pPr defTabSz="914355">
              <a:lnSpc>
                <a:spcPct val="115000"/>
              </a:lnSpc>
            </a:pPr>
            <a:r>
              <a:rPr lang="fr-FR" sz="1050" b="1" u="sng" dirty="0">
                <a:solidFill>
                  <a:prstClr val="black"/>
                </a:solidFill>
                <a:latin typeface="Aptos" panose="02110004020202020204"/>
                <a:ea typeface="Calibri"/>
                <a:cs typeface="Times New Roman"/>
              </a:rPr>
              <a:t>CONTRATS DE RECHERCHE</a:t>
            </a:r>
            <a:r>
              <a:rPr lang="fr-FR" sz="1050" b="1" dirty="0">
                <a:solidFill>
                  <a:prstClr val="black"/>
                </a:solidFill>
                <a:latin typeface="Aptos" panose="02110004020202020204"/>
                <a:ea typeface="Calibri"/>
                <a:cs typeface="Times New Roman"/>
              </a:rPr>
              <a:t> </a:t>
            </a:r>
            <a:r>
              <a:rPr lang="fr-FR" sz="1050" dirty="0">
                <a:solidFill>
                  <a:prstClr val="black"/>
                </a:solidFill>
                <a:latin typeface="Aptos" panose="02110004020202020204"/>
                <a:ea typeface="Calibri"/>
                <a:cs typeface="Times New Roman"/>
              </a:rPr>
              <a:t>(contrats-valo.dred@uca.fr)</a:t>
            </a:r>
          </a:p>
          <a:p>
            <a:pPr defTabSz="914355">
              <a:lnSpc>
                <a:spcPct val="115000"/>
              </a:lnSpc>
            </a:pPr>
            <a:endParaRPr lang="fr-FR" sz="400" dirty="0">
              <a:solidFill>
                <a:prstClr val="black"/>
              </a:solidFill>
              <a:latin typeface="Aptos" panose="02110004020202020204"/>
              <a:ea typeface="Calibri"/>
              <a:cs typeface="Times New Roman"/>
            </a:endParaRPr>
          </a:p>
          <a:p>
            <a:pPr defTabSz="914355">
              <a:lnSpc>
                <a:spcPct val="115000"/>
              </a:lnSpc>
            </a:pPr>
            <a:r>
              <a:rPr lang="fr-FR" sz="900" b="1" dirty="0">
                <a:solidFill>
                  <a:prstClr val="black"/>
                </a:solidFill>
                <a:latin typeface="Aptos" panose="02110004020202020204"/>
              </a:rPr>
              <a:t>Lionel BOULARD </a:t>
            </a:r>
            <a:r>
              <a:rPr lang="fr-FR" sz="900" dirty="0">
                <a:solidFill>
                  <a:srgbClr val="4BACC6">
                    <a:lumMod val="75000"/>
                  </a:srgbClr>
                </a:solidFill>
                <a:latin typeface="Aptos" panose="02110004020202020204"/>
              </a:rPr>
              <a:t>-</a:t>
            </a:r>
            <a:r>
              <a:rPr lang="fr-FR" sz="9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fr-FR" sz="900" dirty="0">
                <a:solidFill>
                  <a:srgbClr val="4BACC6">
                    <a:lumMod val="75000"/>
                  </a:srgbClr>
                </a:solidFill>
                <a:latin typeface="Aptos" panose="02110004020202020204"/>
                <a:cs typeface="Times New Roman"/>
              </a:rPr>
              <a:t>Assistant juridique -</a:t>
            </a:r>
            <a:r>
              <a:rPr lang="fr-FR" sz="900" dirty="0">
                <a:solidFill>
                  <a:srgbClr val="4BACC6">
                    <a:lumMod val="75000"/>
                  </a:srgbClr>
                </a:solidFill>
                <a:latin typeface="Aptos" panose="02110004020202020204"/>
                <a:ea typeface="Calibri"/>
                <a:cs typeface="Times New Roman"/>
              </a:rPr>
              <a:t> 04 73 17 75 52</a:t>
            </a:r>
          </a:p>
          <a:p>
            <a:pPr defTabSz="914355">
              <a:lnSpc>
                <a:spcPct val="115000"/>
              </a:lnSpc>
            </a:pPr>
            <a:r>
              <a:rPr lang="fr-FR" sz="900" b="1" dirty="0">
                <a:solidFill>
                  <a:prstClr val="black"/>
                </a:solidFill>
                <a:latin typeface="Aptos" panose="02110004020202020204"/>
              </a:rPr>
              <a:t>Samira RIAD </a:t>
            </a:r>
            <a:r>
              <a:rPr lang="fr-FR" sz="900" dirty="0">
                <a:solidFill>
                  <a:srgbClr val="4BACC6">
                    <a:lumMod val="75000"/>
                  </a:srgbClr>
                </a:solidFill>
                <a:latin typeface="Aptos" panose="02110004020202020204"/>
              </a:rPr>
              <a:t>-</a:t>
            </a:r>
            <a:r>
              <a:rPr lang="fr-FR" sz="9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fr-FR" sz="900" dirty="0">
                <a:solidFill>
                  <a:srgbClr val="4BACC6">
                    <a:lumMod val="75000"/>
                  </a:srgbClr>
                </a:solidFill>
                <a:latin typeface="Aptos" panose="02110004020202020204"/>
              </a:rPr>
              <a:t>Chargée de valorisation de la Recherche - contrats </a:t>
            </a:r>
            <a:r>
              <a:rPr lang="fr-FR" sz="900" dirty="0">
                <a:solidFill>
                  <a:srgbClr val="4BACC6">
                    <a:lumMod val="75000"/>
                  </a:srgbClr>
                </a:solidFill>
                <a:latin typeface="Aptos" panose="02110004020202020204"/>
                <a:cs typeface="Times New Roman"/>
              </a:rPr>
              <a:t>-</a:t>
            </a:r>
            <a:r>
              <a:rPr lang="fr-FR" sz="900" dirty="0">
                <a:solidFill>
                  <a:srgbClr val="4BACC6">
                    <a:lumMod val="75000"/>
                  </a:srgbClr>
                </a:solidFill>
                <a:latin typeface="Aptos" panose="02110004020202020204"/>
                <a:ea typeface="Calibri"/>
                <a:cs typeface="Times New Roman"/>
              </a:rPr>
              <a:t> 04 73 17 84 85</a:t>
            </a:r>
          </a:p>
          <a:p>
            <a:pPr defTabSz="914355">
              <a:lnSpc>
                <a:spcPct val="115000"/>
              </a:lnSpc>
            </a:pPr>
            <a:r>
              <a:rPr lang="fr-FR" sz="900" b="1" dirty="0">
                <a:solidFill>
                  <a:prstClr val="black"/>
                </a:solidFill>
                <a:latin typeface="Aptos" panose="02110004020202020204"/>
              </a:rPr>
              <a:t>Guillaume SALOME </a:t>
            </a:r>
            <a:r>
              <a:rPr lang="fr-FR" sz="900" dirty="0">
                <a:solidFill>
                  <a:srgbClr val="4BACC6">
                    <a:lumMod val="75000"/>
                  </a:srgbClr>
                </a:solidFill>
                <a:latin typeface="Aptos" panose="02110004020202020204"/>
              </a:rPr>
              <a:t>-</a:t>
            </a:r>
            <a:r>
              <a:rPr lang="fr-FR" sz="900" b="1" dirty="0">
                <a:solidFill>
                  <a:srgbClr val="4BACC6">
                    <a:lumMod val="75000"/>
                  </a:srgbClr>
                </a:solidFill>
                <a:latin typeface="Aptos" panose="02110004020202020204"/>
              </a:rPr>
              <a:t> </a:t>
            </a:r>
            <a:r>
              <a:rPr lang="fr-FR" sz="900" dirty="0">
                <a:solidFill>
                  <a:srgbClr val="4BACC6">
                    <a:lumMod val="75000"/>
                  </a:srgbClr>
                </a:solidFill>
                <a:latin typeface="Aptos" panose="02110004020202020204"/>
              </a:rPr>
              <a:t>Chargé de valorisation de la Recherche - contrats </a:t>
            </a:r>
            <a:r>
              <a:rPr lang="fr-FR" sz="900" dirty="0">
                <a:solidFill>
                  <a:srgbClr val="4BACC6">
                    <a:lumMod val="75000"/>
                  </a:srgbClr>
                </a:solidFill>
                <a:latin typeface="Aptos" panose="02110004020202020204"/>
                <a:ea typeface="Calibri"/>
                <a:cs typeface="Times New Roman"/>
              </a:rPr>
              <a:t>- 04 73 40 71 13</a:t>
            </a:r>
          </a:p>
          <a:p>
            <a:pPr defTabSz="914355">
              <a:lnSpc>
                <a:spcPct val="115000"/>
              </a:lnSpc>
            </a:pPr>
            <a:endParaRPr lang="fr-FR" sz="675" i="1" dirty="0">
              <a:solidFill>
                <a:prstClr val="black"/>
              </a:solidFill>
              <a:latin typeface="Aptos" panose="02110004020202020204"/>
              <a:ea typeface="Calibri"/>
              <a:cs typeface="Times New Roman"/>
            </a:endParaRPr>
          </a:p>
          <a:p>
            <a:pPr marL="171442" indent="-171442" algn="just" defTabSz="914355">
              <a:buFont typeface="Arial" panose="020B0604020202020204" pitchFamily="34" charset="0"/>
              <a:buChar char="•"/>
            </a:pPr>
            <a:r>
              <a:rPr lang="fr-FR" sz="900" i="1" dirty="0">
                <a:solidFill>
                  <a:prstClr val="black"/>
                </a:solidFill>
                <a:latin typeface="Aptos" panose="02110004020202020204"/>
                <a:ea typeface="Calibri"/>
                <a:cs typeface="Times New Roman"/>
              </a:rPr>
              <a:t>Rédaction, négociation et gestion des contrats de recherche</a:t>
            </a:r>
          </a:p>
          <a:p>
            <a:pPr marL="171442" indent="-171442" algn="just" defTabSz="914355">
              <a:buFont typeface="Arial" panose="020B0604020202020204" pitchFamily="34" charset="0"/>
              <a:buChar char="•"/>
            </a:pPr>
            <a:r>
              <a:rPr lang="fr-FR" sz="900" i="1" dirty="0">
                <a:solidFill>
                  <a:prstClr val="black"/>
                </a:solidFill>
                <a:latin typeface="Aptos" panose="02110004020202020204"/>
                <a:ea typeface="Calibri"/>
                <a:cs typeface="Times New Roman"/>
              </a:rPr>
              <a:t>Rédaction, négociation et gestion des contrats de cotutelle et de codirection internationale de thèse</a:t>
            </a:r>
          </a:p>
          <a:p>
            <a:pPr marL="171442" indent="-171442" algn="just" defTabSz="914355">
              <a:buFont typeface="Arial" panose="020B0604020202020204" pitchFamily="34" charset="0"/>
              <a:buChar char="•"/>
            </a:pPr>
            <a:r>
              <a:rPr lang="fr-FR" sz="900" i="1" dirty="0">
                <a:solidFill>
                  <a:prstClr val="black"/>
                </a:solidFill>
                <a:latin typeface="Aptos" panose="02110004020202020204"/>
                <a:ea typeface="Calibri"/>
                <a:cs typeface="Times New Roman"/>
              </a:rPr>
              <a:t>Gestion de la mise en signature et du suivi des contrats</a:t>
            </a:r>
          </a:p>
          <a:p>
            <a:pPr marL="171442" indent="-171442" algn="just" defTabSz="914355">
              <a:buFont typeface="Arial" panose="020B0604020202020204" pitchFamily="34" charset="0"/>
              <a:buChar char="•"/>
            </a:pPr>
            <a:r>
              <a:rPr lang="fr-FR" sz="900" i="1" dirty="0">
                <a:solidFill>
                  <a:prstClr val="black"/>
                </a:solidFill>
                <a:latin typeface="Aptos" panose="02110004020202020204"/>
                <a:ea typeface="Calibri"/>
                <a:cs typeface="Times New Roman"/>
              </a:rPr>
              <a:t>Gestion des contrats de recherche dématérialisés</a:t>
            </a:r>
          </a:p>
          <a:p>
            <a:pPr marL="171442" indent="-171442" algn="just" defTabSz="914355">
              <a:buFont typeface="Arial" panose="020B0604020202020204" pitchFamily="34" charset="0"/>
              <a:buChar char="•"/>
            </a:pPr>
            <a:r>
              <a:rPr lang="fr-FR" sz="900" i="1" dirty="0">
                <a:solidFill>
                  <a:prstClr val="black"/>
                </a:solidFill>
                <a:latin typeface="Aptos" panose="02110004020202020204"/>
                <a:ea typeface="Calibri"/>
                <a:cs typeface="Times New Roman"/>
              </a:rPr>
              <a:t>Archivage des contrats</a:t>
            </a:r>
          </a:p>
          <a:p>
            <a:pPr marL="171442" indent="-171442" algn="just" defTabSz="914355">
              <a:buFont typeface="Arial" panose="020B0604020202020204" pitchFamily="34" charset="0"/>
              <a:buChar char="•"/>
            </a:pPr>
            <a:r>
              <a:rPr lang="fr-FR" sz="900" i="1" dirty="0">
                <a:solidFill>
                  <a:prstClr val="black"/>
                </a:solidFill>
                <a:latin typeface="Aptos" panose="02110004020202020204"/>
                <a:ea typeface="Calibri"/>
                <a:cs typeface="Times New Roman"/>
              </a:rPr>
              <a:t>Expertise PI </a:t>
            </a:r>
          </a:p>
          <a:p>
            <a:pPr algn="just" defTabSz="914355">
              <a:lnSpc>
                <a:spcPct val="115000"/>
              </a:lnSpc>
            </a:pPr>
            <a:endParaRPr lang="fr-FR" sz="1050" i="1" dirty="0">
              <a:solidFill>
                <a:prstClr val="black"/>
              </a:solidFill>
              <a:latin typeface="Aptos" panose="02110004020202020204"/>
              <a:ea typeface="Calibri"/>
              <a:cs typeface="Times New Roman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13458" y="212316"/>
            <a:ext cx="824507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55"/>
            <a:r>
              <a:rPr lang="fr-FR" sz="1500" b="1" dirty="0">
                <a:solidFill>
                  <a:prstClr val="black"/>
                </a:solidFill>
                <a:latin typeface="Aptos" panose="02110004020202020204"/>
              </a:rPr>
              <a:t>DIRECTION DE LA RECHERCHE ET DES ETUDES DOCTORALES</a:t>
            </a:r>
          </a:p>
          <a:p>
            <a:pPr algn="ctr" defTabSz="914355"/>
            <a:r>
              <a:rPr lang="fr-FR" sz="1500" b="1" dirty="0">
                <a:solidFill>
                  <a:prstClr val="black">
                    <a:lumMod val="50000"/>
                    <a:lumOff val="50000"/>
                  </a:prstClr>
                </a:solidFill>
                <a:latin typeface="Aptos Display" panose="02110004020202020204"/>
              </a:rPr>
              <a:t>PÔLE VALORISATION</a:t>
            </a:r>
            <a:endParaRPr lang="fr-FR" sz="1500" b="1" dirty="0">
              <a:solidFill>
                <a:srgbClr val="FF0000"/>
              </a:solidFill>
              <a:latin typeface="Aptos Display" panose="02110004020202020204"/>
            </a:endParaRPr>
          </a:p>
          <a:p>
            <a:pPr algn="ctr" defTabSz="914355"/>
            <a:r>
              <a:rPr lang="fr-FR" sz="900" b="1" i="1" dirty="0">
                <a:solidFill>
                  <a:prstClr val="black"/>
                </a:solidFill>
                <a:latin typeface="Aptos Display" panose="02110004020202020204"/>
                <a:hlinkClick r:id="rId4"/>
              </a:rPr>
              <a:t>https://dred.uca.fr/Valorisation</a:t>
            </a:r>
            <a:endParaRPr lang="fr-FR" sz="900" b="1" i="1" dirty="0">
              <a:solidFill>
                <a:prstClr val="black"/>
              </a:solidFill>
              <a:latin typeface="Aptos Display" panose="02110004020202020204"/>
            </a:endParaRPr>
          </a:p>
          <a:p>
            <a:pPr algn="ctr" defTabSz="914355"/>
            <a:endParaRPr lang="fr-FR" sz="900" b="1" dirty="0">
              <a:solidFill>
                <a:prstClr val="black"/>
              </a:solidFill>
              <a:latin typeface="Aptos Display" panose="02110004020202020204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80917FD-70A3-491A-AC75-15E3DEB44FA2}"/>
              </a:ext>
            </a:extLst>
          </p:cNvPr>
          <p:cNvSpPr txBox="1"/>
          <p:nvPr/>
        </p:nvSpPr>
        <p:spPr>
          <a:xfrm>
            <a:off x="5021992" y="1430218"/>
            <a:ext cx="4032448" cy="2313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55">
              <a:lnSpc>
                <a:spcPct val="115000"/>
              </a:lnSpc>
            </a:pPr>
            <a:r>
              <a:rPr lang="fr-FR" sz="1050" b="1" u="sng" dirty="0">
                <a:solidFill>
                  <a:prstClr val="black"/>
                </a:solidFill>
                <a:latin typeface="Aptos" panose="02110004020202020204"/>
                <a:ea typeface="Calibri"/>
                <a:cs typeface="Times New Roman"/>
              </a:rPr>
              <a:t>SERVICE UCA PARTNER</a:t>
            </a:r>
            <a:r>
              <a:rPr lang="fr-FR" sz="1050" b="1" dirty="0">
                <a:solidFill>
                  <a:srgbClr val="A02B93">
                    <a:lumMod val="75000"/>
                  </a:srgbClr>
                </a:solidFill>
                <a:latin typeface="Aptos" panose="02110004020202020204"/>
                <a:ea typeface="Calibri"/>
                <a:cs typeface="Times New Roman"/>
              </a:rPr>
              <a:t> </a:t>
            </a:r>
            <a:r>
              <a:rPr lang="fr-FR" sz="1050" dirty="0">
                <a:solidFill>
                  <a:prstClr val="black"/>
                </a:solidFill>
                <a:latin typeface="Aptos" panose="02110004020202020204"/>
                <a:ea typeface="Calibri"/>
                <a:cs typeface="Times New Roman"/>
              </a:rPr>
              <a:t>(gestion-ucapartner.dred@uca.fr)</a:t>
            </a:r>
          </a:p>
          <a:p>
            <a:pPr algn="just" defTabSz="914355">
              <a:lnSpc>
                <a:spcPct val="115000"/>
              </a:lnSpc>
            </a:pPr>
            <a:r>
              <a:rPr lang="fr-FR" sz="100" dirty="0">
                <a:solidFill>
                  <a:srgbClr val="A02B93">
                    <a:lumMod val="75000"/>
                  </a:srgbClr>
                </a:solidFill>
                <a:latin typeface="Aptos" panose="02110004020202020204"/>
                <a:ea typeface="Calibri"/>
                <a:cs typeface="Times New Roman"/>
              </a:rPr>
              <a:t>   </a:t>
            </a:r>
          </a:p>
          <a:p>
            <a:pPr algn="just" defTabSz="914355">
              <a:lnSpc>
                <a:spcPct val="115000"/>
              </a:lnSpc>
            </a:pPr>
            <a:r>
              <a:rPr lang="fr-FR" sz="900" b="1" dirty="0">
                <a:solidFill>
                  <a:prstClr val="black"/>
                </a:solidFill>
                <a:latin typeface="Aptos" panose="02110004020202020204"/>
              </a:rPr>
              <a:t>Muriel GOMEAUX </a:t>
            </a:r>
            <a:r>
              <a:rPr lang="fr-FR" sz="900" dirty="0">
                <a:solidFill>
                  <a:srgbClr val="4BACC6">
                    <a:lumMod val="75000"/>
                  </a:srgbClr>
                </a:solidFill>
                <a:latin typeface="Aptos" panose="02110004020202020204"/>
              </a:rPr>
              <a:t>-</a:t>
            </a:r>
            <a:r>
              <a:rPr lang="fr-FR" sz="9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fr-FR" sz="900" dirty="0">
                <a:solidFill>
                  <a:srgbClr val="4BACC6">
                    <a:lumMod val="75000"/>
                  </a:srgbClr>
                </a:solidFill>
                <a:latin typeface="Aptos" panose="02110004020202020204"/>
                <a:cs typeface="Times New Roman"/>
              </a:rPr>
              <a:t>Gestionnaire -</a:t>
            </a:r>
            <a:r>
              <a:rPr lang="fr-FR" sz="900" dirty="0">
                <a:solidFill>
                  <a:srgbClr val="4BACC6">
                    <a:lumMod val="75000"/>
                  </a:srgbClr>
                </a:solidFill>
                <a:latin typeface="Aptos" panose="02110004020202020204"/>
                <a:ea typeface="Calibri"/>
                <a:cs typeface="Times New Roman"/>
              </a:rPr>
              <a:t> 04 73 40 52 23</a:t>
            </a:r>
          </a:p>
          <a:p>
            <a:pPr algn="just" defTabSz="914355">
              <a:lnSpc>
                <a:spcPct val="115000"/>
              </a:lnSpc>
            </a:pPr>
            <a:r>
              <a:rPr lang="fr-FR" sz="900" b="1" dirty="0">
                <a:solidFill>
                  <a:prstClr val="black"/>
                </a:solidFill>
                <a:latin typeface="Aptos" panose="02110004020202020204"/>
              </a:rPr>
              <a:t>Andréa MICHEL</a:t>
            </a:r>
            <a:r>
              <a:rPr lang="fr-FR" sz="900" dirty="0">
                <a:solidFill>
                  <a:srgbClr val="4BACC6">
                    <a:lumMod val="75000"/>
                  </a:srgbClr>
                </a:solidFill>
                <a:latin typeface="Aptos" panose="02110004020202020204"/>
                <a:cs typeface="Times New Roman"/>
              </a:rPr>
              <a:t> - Gestionnaire - 04 73 40 63 91</a:t>
            </a:r>
          </a:p>
          <a:p>
            <a:pPr algn="just" defTabSz="914355">
              <a:lnSpc>
                <a:spcPct val="115000"/>
              </a:lnSpc>
            </a:pPr>
            <a:endParaRPr lang="fr-FR" sz="900" i="1" dirty="0">
              <a:solidFill>
                <a:prstClr val="black"/>
              </a:solidFill>
              <a:latin typeface="Aptos" panose="02110004020202020204"/>
              <a:ea typeface="Calibri"/>
              <a:cs typeface="Times New Roman"/>
            </a:endParaRPr>
          </a:p>
          <a:p>
            <a:pPr marL="171442" indent="-171442" algn="just" defTabSz="914355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fr-FR" sz="900" i="1" dirty="0">
                <a:solidFill>
                  <a:prstClr val="black"/>
                </a:solidFill>
                <a:latin typeface="Aptos" panose="02110004020202020204"/>
                <a:ea typeface="Calibri"/>
                <a:cs typeface="Times New Roman"/>
              </a:rPr>
              <a:t>Gestion administrative et financière des plateaux techniques</a:t>
            </a:r>
          </a:p>
          <a:p>
            <a:pPr marL="171442" indent="-171442" algn="just" defTabSz="914355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fr-FR" sz="900" i="1" dirty="0">
                <a:solidFill>
                  <a:prstClr val="black"/>
                </a:solidFill>
                <a:latin typeface="Aptos" panose="02110004020202020204"/>
                <a:ea typeface="Calibri"/>
                <a:cs typeface="Times New Roman"/>
              </a:rPr>
              <a:t>Gestion administrative du service</a:t>
            </a:r>
          </a:p>
          <a:p>
            <a:pPr marL="171442" indent="-171442" algn="just" defTabSz="914355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fr-FR" sz="900" i="1" dirty="0">
                <a:solidFill>
                  <a:prstClr val="black"/>
                </a:solidFill>
                <a:latin typeface="Aptos" panose="02110004020202020204"/>
                <a:ea typeface="Calibri"/>
                <a:cs typeface="Times New Roman"/>
              </a:rPr>
              <a:t>Communication</a:t>
            </a:r>
          </a:p>
          <a:p>
            <a:pPr defTabSz="685800"/>
            <a:endParaRPr lang="fr-FR" sz="1200" dirty="0">
              <a:solidFill>
                <a:prstClr val="black"/>
              </a:solidFill>
              <a:latin typeface="Aptos" panose="02110004020202020204"/>
            </a:endParaRPr>
          </a:p>
          <a:p>
            <a:pPr defTabSz="685800"/>
            <a:r>
              <a:rPr lang="fr-FR" sz="1050" b="1" u="sng" dirty="0">
                <a:solidFill>
                  <a:prstClr val="black"/>
                </a:solidFill>
                <a:latin typeface="Aptos" panose="02110004020202020204"/>
                <a:ea typeface="Calibri"/>
                <a:cs typeface="Times New Roman"/>
              </a:rPr>
              <a:t>ACTIVITES TRANSVERSES</a:t>
            </a:r>
            <a:r>
              <a:rPr lang="fr-FR" sz="1050" b="1" dirty="0">
                <a:solidFill>
                  <a:prstClr val="black"/>
                </a:solidFill>
                <a:latin typeface="Aptos" panose="02110004020202020204"/>
                <a:ea typeface="Calibri"/>
                <a:cs typeface="Times New Roman"/>
              </a:rPr>
              <a:t> </a:t>
            </a:r>
            <a:r>
              <a:rPr lang="fr-FR" sz="1050" dirty="0">
                <a:solidFill>
                  <a:prstClr val="black"/>
                </a:solidFill>
                <a:latin typeface="Aptos" panose="02110004020202020204"/>
                <a:ea typeface="Calibri"/>
                <a:cs typeface="Times New Roman"/>
              </a:rPr>
              <a:t>(valo.dred@uca.fr)</a:t>
            </a:r>
          </a:p>
          <a:p>
            <a:pPr defTabSz="685800"/>
            <a:endParaRPr lang="fr-FR" sz="1050" b="1" u="sng" dirty="0">
              <a:solidFill>
                <a:prstClr val="black"/>
              </a:solidFill>
              <a:latin typeface="Aptos" panose="02110004020202020204"/>
              <a:ea typeface="Calibri"/>
              <a:cs typeface="Times New Roman"/>
            </a:endParaRPr>
          </a:p>
          <a:p>
            <a:pPr marL="171446" indent="-171446" defTabSz="685800">
              <a:buFont typeface="Arial" panose="020B0604020202020204" pitchFamily="34" charset="0"/>
              <a:buChar char="•"/>
            </a:pPr>
            <a:r>
              <a:rPr lang="fr-FR" sz="900" i="1" dirty="0">
                <a:solidFill>
                  <a:prstClr val="black"/>
                </a:solidFill>
                <a:latin typeface="Aptos" panose="02110004020202020204"/>
                <a:ea typeface="Calibri"/>
                <a:cs typeface="Times New Roman"/>
              </a:rPr>
              <a:t>Commande de cahiers de laboratoires</a:t>
            </a:r>
          </a:p>
          <a:p>
            <a:pPr marL="171446" indent="-171446" defTabSz="685800">
              <a:buFont typeface="Arial" panose="020B0604020202020204" pitchFamily="34" charset="0"/>
              <a:buChar char="•"/>
            </a:pPr>
            <a:r>
              <a:rPr lang="fr-FR" sz="900" i="1" dirty="0">
                <a:solidFill>
                  <a:prstClr val="black"/>
                </a:solidFill>
                <a:latin typeface="Aptos" panose="02110004020202020204"/>
                <a:ea typeface="Calibri"/>
                <a:cs typeface="Times New Roman"/>
              </a:rPr>
              <a:t>Sensibilisation à la propriété intellectuelle et à la valorisation</a:t>
            </a:r>
          </a:p>
          <a:p>
            <a:pPr marL="171446" indent="-171446" defTabSz="685800">
              <a:buFont typeface="Arial" panose="020B0604020202020204" pitchFamily="34" charset="0"/>
              <a:buChar char="•"/>
            </a:pPr>
            <a:r>
              <a:rPr lang="fr-FR" sz="900" i="1" dirty="0">
                <a:solidFill>
                  <a:prstClr val="black"/>
                </a:solidFill>
                <a:latin typeface="Aptos" panose="02110004020202020204"/>
                <a:ea typeface="Calibri"/>
                <a:cs typeface="Times New Roman"/>
              </a:rPr>
              <a:t>Relations avec Clermont Auvergne Innovation, filiale de valorisation de l’UCA</a:t>
            </a:r>
            <a:endParaRPr lang="fr-FR" sz="900" i="1" dirty="0">
              <a:solidFill>
                <a:prstClr val="black"/>
              </a:solidFill>
              <a:latin typeface="Aptos" panose="02110004020202020204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99F5B0A-665C-476C-BF43-6F6D96C3E5AF}"/>
              </a:ext>
            </a:extLst>
          </p:cNvPr>
          <p:cNvSpPr txBox="1"/>
          <p:nvPr/>
        </p:nvSpPr>
        <p:spPr>
          <a:xfrm>
            <a:off x="179512" y="1015192"/>
            <a:ext cx="463867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55">
              <a:defRPr/>
            </a:pPr>
            <a:r>
              <a:rPr lang="fr-FR" sz="1100" b="1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Vanessa BELIGON </a:t>
            </a:r>
            <a:r>
              <a:rPr lang="fr-FR" sz="1100" dirty="0">
                <a:solidFill>
                  <a:srgbClr val="4BACC6">
                    <a:lumMod val="75000"/>
                  </a:srgbClr>
                </a:solidFill>
                <a:latin typeface="Calibri"/>
                <a:ea typeface="Calibri"/>
                <a:cs typeface="Times New Roman"/>
              </a:rPr>
              <a:t>- Cheffe de Pôle - 04 73 17 72 12</a:t>
            </a:r>
          </a:p>
        </p:txBody>
      </p:sp>
    </p:spTree>
    <p:extLst>
      <p:ext uri="{BB962C8B-B14F-4D97-AF65-F5344CB8AC3E}">
        <p14:creationId xmlns:p14="http://schemas.microsoft.com/office/powerpoint/2010/main" val="2319934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19376</TotalTime>
  <Words>1695</Words>
  <Application>Microsoft Office PowerPoint</Application>
  <PresentationFormat>Affichage à l'écran (16:9)</PresentationFormat>
  <Paragraphs>287</Paragraphs>
  <Slides>5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5</vt:i4>
      </vt:variant>
    </vt:vector>
  </HeadingPairs>
  <TitlesOfParts>
    <vt:vector size="11" baseType="lpstr">
      <vt:lpstr>Aptos</vt:lpstr>
      <vt:lpstr>Aptos Display</vt:lpstr>
      <vt:lpstr>Arial</vt:lpstr>
      <vt:lpstr>Calibri</vt:lpstr>
      <vt:lpstr>1_Thème Office</vt:lpstr>
      <vt:lpstr>2_Thème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Aurélien RACAULT</dc:creator>
  <cp:lastModifiedBy>Elodie FETIVEAU</cp:lastModifiedBy>
  <cp:revision>821</cp:revision>
  <cp:lastPrinted>2025-11-12T08:32:42Z</cp:lastPrinted>
  <dcterms:created xsi:type="dcterms:W3CDTF">2016-10-18T12:03:56Z</dcterms:created>
  <dcterms:modified xsi:type="dcterms:W3CDTF">2026-09-14T06:47:57Z</dcterms:modified>
</cp:coreProperties>
</file>