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61" r:id="rId2"/>
    <p:sldId id="459" r:id="rId3"/>
    <p:sldId id="456" r:id="rId4"/>
    <p:sldId id="457" r:id="rId5"/>
    <p:sldId id="437" r:id="rId6"/>
  </p:sldIdLst>
  <p:sldSz cx="9144000" cy="5143500" type="screen16x9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AREAL" initials="TA" lastIdx="14" clrIdx="0">
    <p:extLst>
      <p:ext uri="{19B8F6BF-5375-455C-9EA6-DF929625EA0E}">
        <p15:presenceInfo xmlns:p15="http://schemas.microsoft.com/office/powerpoint/2012/main" userId="S-1-5-21-158480093-2233177963-3543654616-63802" providerId="AD"/>
      </p:ext>
    </p:extLst>
  </p:cmAuthor>
  <p:cmAuthor id="2" name="Elodie FETIVEAU" initials="EF" lastIdx="7" clrIdx="1">
    <p:extLst>
      <p:ext uri="{19B8F6BF-5375-455C-9EA6-DF929625EA0E}">
        <p15:presenceInfo xmlns:p15="http://schemas.microsoft.com/office/powerpoint/2012/main" userId="Elodie FETIVEA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9B"/>
    <a:srgbClr val="4BACC6"/>
    <a:srgbClr val="D7F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188" autoAdjust="0"/>
    <p:restoredTop sz="94349" autoAdjust="0"/>
  </p:normalViewPr>
  <p:slideViewPr>
    <p:cSldViewPr>
      <p:cViewPr varScale="1">
        <p:scale>
          <a:sx n="146" d="100"/>
          <a:sy n="146" d="100"/>
        </p:scale>
        <p:origin x="906" y="114"/>
      </p:cViewPr>
      <p:guideLst>
        <p:guide orient="horz" pos="1484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3" cy="512304"/>
          </a:xfrm>
          <a:prstGeom prst="rect">
            <a:avLst/>
          </a:prstGeom>
        </p:spPr>
        <p:txBody>
          <a:bodyPr vert="horz" lIns="94806" tIns="47404" rIns="94806" bIns="4740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202" y="0"/>
            <a:ext cx="3079203" cy="512304"/>
          </a:xfrm>
          <a:prstGeom prst="rect">
            <a:avLst/>
          </a:prstGeom>
        </p:spPr>
        <p:txBody>
          <a:bodyPr vert="horz" lIns="94806" tIns="47404" rIns="94806" bIns="47404" rtlCol="0"/>
          <a:lstStyle>
            <a:lvl1pPr algn="r">
              <a:defRPr sz="1200"/>
            </a:lvl1pPr>
          </a:lstStyle>
          <a:p>
            <a:fld id="{8AEFCCFE-1F7C-4938-B119-A1825104959E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0676"/>
            <a:ext cx="3079203" cy="512303"/>
          </a:xfrm>
          <a:prstGeom prst="rect">
            <a:avLst/>
          </a:prstGeom>
        </p:spPr>
        <p:txBody>
          <a:bodyPr vert="horz" lIns="94806" tIns="47404" rIns="94806" bIns="4740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202" y="9720676"/>
            <a:ext cx="3079203" cy="512303"/>
          </a:xfrm>
          <a:prstGeom prst="rect">
            <a:avLst/>
          </a:prstGeom>
        </p:spPr>
        <p:txBody>
          <a:bodyPr vert="horz" lIns="94806" tIns="47404" rIns="94806" bIns="47404" rtlCol="0" anchor="b"/>
          <a:lstStyle>
            <a:lvl1pPr algn="r">
              <a:defRPr sz="1200"/>
            </a:lvl1pPr>
          </a:lstStyle>
          <a:p>
            <a:fld id="{4A249541-F0CA-4ED2-BC2E-0BFE828CBC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828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3078427" cy="511731"/>
          </a:xfrm>
          <a:prstGeom prst="rect">
            <a:avLst/>
          </a:prstGeom>
        </p:spPr>
        <p:txBody>
          <a:bodyPr vert="horz" lIns="94806" tIns="47404" rIns="94806" bIns="4740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5" y="2"/>
            <a:ext cx="3078427" cy="511731"/>
          </a:xfrm>
          <a:prstGeom prst="rect">
            <a:avLst/>
          </a:prstGeom>
        </p:spPr>
        <p:txBody>
          <a:bodyPr vert="horz" lIns="94806" tIns="47404" rIns="94806" bIns="47404" rtlCol="0"/>
          <a:lstStyle>
            <a:lvl1pPr algn="r">
              <a:defRPr sz="1200"/>
            </a:lvl1pPr>
          </a:lstStyle>
          <a:p>
            <a:fld id="{23C256E8-94AD-407B-8644-20AAD5243C32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6763"/>
            <a:ext cx="6824663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06" tIns="47404" rIns="94806" bIns="4740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861442"/>
            <a:ext cx="5683250" cy="4605576"/>
          </a:xfrm>
          <a:prstGeom prst="rect">
            <a:avLst/>
          </a:prstGeom>
        </p:spPr>
        <p:txBody>
          <a:bodyPr vert="horz" lIns="94806" tIns="47404" rIns="94806" bIns="47404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4" y="9721108"/>
            <a:ext cx="3078427" cy="511731"/>
          </a:xfrm>
          <a:prstGeom prst="rect">
            <a:avLst/>
          </a:prstGeom>
        </p:spPr>
        <p:txBody>
          <a:bodyPr vert="horz" lIns="94806" tIns="47404" rIns="94806" bIns="4740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5" y="9721108"/>
            <a:ext cx="3078427" cy="511731"/>
          </a:xfrm>
          <a:prstGeom prst="rect">
            <a:avLst/>
          </a:prstGeom>
        </p:spPr>
        <p:txBody>
          <a:bodyPr vert="horz" lIns="94806" tIns="47404" rIns="94806" bIns="47404" rtlCol="0" anchor="b"/>
          <a:lstStyle>
            <a:lvl1pPr algn="r">
              <a:defRPr sz="1200"/>
            </a:lvl1pPr>
          </a:lstStyle>
          <a:p>
            <a:fld id="{7105A8AD-1FA0-4F71-B34E-2E30DA910B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3964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796809-C79A-4CBE-A973-2FF22ABC292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fr-FR"/>
              <a:t>Février 2024</a:t>
            </a:r>
          </a:p>
        </p:txBody>
      </p:sp>
    </p:spTree>
    <p:extLst>
      <p:ext uri="{BB962C8B-B14F-4D97-AF65-F5344CB8AC3E}">
        <p14:creationId xmlns:p14="http://schemas.microsoft.com/office/powerpoint/2010/main" val="290136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6485-7311-4B60-9217-96DC03DD5DCA}" type="datetime1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78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1175C-C696-41DF-906D-112256CEB93B}" type="datetime1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20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20E8-6D17-4CCB-89BD-541AE66129E3}" type="datetime1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79185-9D9D-4E26-8CF5-61824E95B4E8}" type="datetime1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387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71C48-3A8F-44C0-8793-06C6B2FE6B08}" type="datetime1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99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0CDD3-1A51-44F7-A0D7-4842CBC48E8E}" type="datetime1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314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7F10A-AE46-4A9D-BECF-69135CB3118A}" type="datetime1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861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104B2-E8AE-458B-BB57-54DBA578B0AC}" type="datetime1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647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2471-A687-48E4-9002-2A2200ED769E}" type="datetime1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29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87650-AB01-4F05-80BC-36A043A6F5F4}" type="datetime1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4860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5852A-C549-4CBD-87A9-126EF6AD9D00}" type="datetime1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03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7A1FD-FF13-4A7C-9D12-D8B8EFECD6FD}" type="datetime1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4022A-42C0-45AF-B093-E5A3A07644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40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r&#233;nom.nom@uca.fr" TargetMode="External"/><Relationship Id="rId5" Type="http://schemas.openxmlformats.org/officeDocument/2006/relationships/hyperlink" Target="http://dred.uca.fr/" TargetMode="External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red.uca.fr/servlet/com.jsbsoft.jtf.core.SG?EXT=core&amp;PROC=SAISIE_LISTE_SOUS_RUBRIQUES_FRONT&amp;ACTION=LISTER&amp;PROFONDEUR=0&amp;RH=1522739993061&amp;RF=1522739993061&amp;RUBRIQUE=152273999306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red.uca.fr/servlet/com.jsbsoft.jtf.core.SG?EXT=core&amp;PROC=SAISIE_LISTE_SOUS_RUBRIQUES_FRONT&amp;ACTION=LISTER&amp;PROFONDEUR=0&amp;RH=1527154520498&amp;RF=1527154520498&amp;RUBRIQUE=1527154520498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red.uca.fr/servlet/com.jsbsoft.jtf.core.SG?EXT=core&amp;PROC=SAISIE_LISTE_SOUS_RUBRIQUES_FRONT&amp;ACTION=LISTER&amp;PROFONDEUR=1&amp;RH=1522741706109&amp;RF=1522741706109&amp;RUBRIQUE=1522741706109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management.projets@dred.fr" TargetMode="External"/><Relationship Id="rId4" Type="http://schemas.openxmlformats.org/officeDocument/2006/relationships/hyperlink" Target="mailto:pole-accpro.dred@uca.fr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red.uca.fr/servlet/com.jsbsoft.jtf.core.SG?EXT=core&amp;PROC=SAISIE_LISTE_SOUS_RUBRIQUES_FRONT&amp;ACTION=LISTER&amp;PROFONDEUR=0&amp;RH=1522742530673&amp;RF=1522742530673&amp;RUBRIQUE=152274253067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necteur : en angle 8">
            <a:extLst>
              <a:ext uri="{FF2B5EF4-FFF2-40B4-BE49-F238E27FC236}">
                <a16:creationId xmlns:a16="http://schemas.microsoft.com/office/drawing/2014/main" id="{57EC4589-0B49-4EB2-83B7-B1B41B664C61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5223826" y="871938"/>
            <a:ext cx="1874419" cy="231877"/>
          </a:xfrm>
          <a:prstGeom prst="bentConnector3">
            <a:avLst/>
          </a:prstGeom>
          <a:noFill/>
          <a:ln w="19050" cap="rnd" cmpd="sng">
            <a:solidFill>
              <a:srgbClr val="4BACC6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FB8C1CA1-4681-40C9-AD51-6074215C50D1}"/>
              </a:ext>
            </a:extLst>
          </p:cNvPr>
          <p:cNvCxnSpPr>
            <a:cxnSpLocks noChangeShapeType="1"/>
            <a:endCxn id="59" idx="1"/>
          </p:cNvCxnSpPr>
          <p:nvPr/>
        </p:nvCxnSpPr>
        <p:spPr bwMode="auto">
          <a:xfrm>
            <a:off x="6317378" y="593263"/>
            <a:ext cx="779834" cy="0"/>
          </a:xfrm>
          <a:prstGeom prst="line">
            <a:avLst/>
          </a:prstGeom>
          <a:noFill/>
          <a:ln w="19050" cap="rnd" cmpd="sng">
            <a:solidFill>
              <a:srgbClr val="4BACC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01527930-552F-495A-AB2A-CCD18CBA1D18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965365" y="1441088"/>
            <a:ext cx="0" cy="172800"/>
          </a:xfrm>
          <a:prstGeom prst="line">
            <a:avLst/>
          </a:prstGeom>
          <a:noFill/>
          <a:ln w="19050">
            <a:solidFill>
              <a:srgbClr val="4BACC6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2670FCFD-7CA4-47E4-9E20-CE1CE7FB5AF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788534" y="1441088"/>
            <a:ext cx="0" cy="172800"/>
          </a:xfrm>
          <a:prstGeom prst="line">
            <a:avLst/>
          </a:prstGeom>
          <a:noFill/>
          <a:ln w="19050">
            <a:solidFill>
              <a:srgbClr val="4BACC6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2FF69DF7-D83F-4099-8DC4-A4E4AF403F0D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495307" y="1439954"/>
            <a:ext cx="0" cy="205842"/>
          </a:xfrm>
          <a:prstGeom prst="line">
            <a:avLst/>
          </a:prstGeom>
          <a:noFill/>
          <a:ln w="19050">
            <a:solidFill>
              <a:srgbClr val="4BACC6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Rectangle à coins arrondis 15"/>
          <p:cNvSpPr>
            <a:spLocks noChangeArrowheads="1"/>
          </p:cNvSpPr>
          <p:nvPr/>
        </p:nvSpPr>
        <p:spPr bwMode="auto">
          <a:xfrm>
            <a:off x="7204297" y="1633756"/>
            <a:ext cx="1473192" cy="3380935"/>
          </a:xfrm>
          <a:prstGeom prst="roundRect">
            <a:avLst/>
          </a:prstGeom>
          <a:solidFill>
            <a:srgbClr val="FFFFFF">
              <a:alpha val="37000"/>
            </a:srgbClr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just"/>
            <a:endParaRPr lang="fr-FR" sz="100" b="1" dirty="0">
              <a:latin typeface="Calibri"/>
              <a:ea typeface="Calibri"/>
              <a:cs typeface="Times New Roman"/>
            </a:endParaRPr>
          </a:p>
          <a:p>
            <a:pPr algn="just"/>
            <a:endParaRPr lang="fr-FR" sz="600" b="1" dirty="0">
              <a:latin typeface="Calibri"/>
              <a:ea typeface="Calibri"/>
              <a:cs typeface="Times New Roman"/>
            </a:endParaRPr>
          </a:p>
          <a:p>
            <a:endParaRPr lang="fr-FR" sz="800" b="1" dirty="0">
              <a:latin typeface="Calibri"/>
              <a:ea typeface="Calibri"/>
              <a:cs typeface="Times New Roman"/>
            </a:endParaRPr>
          </a:p>
          <a:p>
            <a:pPr algn="just"/>
            <a:endParaRPr lang="fr-FR" sz="700" dirty="0">
              <a:latin typeface="Calibri"/>
              <a:ea typeface="Calibri"/>
              <a:cs typeface="Times New Roman"/>
            </a:endParaRPr>
          </a:p>
          <a:p>
            <a:pPr algn="just"/>
            <a:endParaRPr lang="fr-FR" sz="700" dirty="0">
              <a:latin typeface="Calibri"/>
              <a:ea typeface="Calibri"/>
              <a:cs typeface="Times New Roman"/>
            </a:endParaRPr>
          </a:p>
          <a:p>
            <a:pPr algn="just"/>
            <a:endParaRPr lang="fr-FR" sz="700" dirty="0">
              <a:latin typeface="Calibri"/>
              <a:ea typeface="Calibri"/>
              <a:cs typeface="Times New Roman"/>
            </a:endParaRPr>
          </a:p>
          <a:p>
            <a:pPr algn="just"/>
            <a:endParaRPr lang="fr-FR" sz="700" dirty="0">
              <a:latin typeface="Calibri"/>
              <a:ea typeface="Calibri"/>
              <a:cs typeface="Times New Roman"/>
            </a:endParaRPr>
          </a:p>
          <a:p>
            <a:pPr algn="just"/>
            <a:endParaRPr lang="fr-FR" sz="800" b="1" dirty="0">
              <a:latin typeface="Calibri"/>
              <a:ea typeface="Calibri"/>
              <a:cs typeface="Times New Roman"/>
            </a:endParaRPr>
          </a:p>
          <a:p>
            <a:pPr algn="just"/>
            <a:endParaRPr lang="fr-FR" sz="800" b="1" dirty="0">
              <a:latin typeface="Calibri"/>
              <a:ea typeface="Calibri"/>
              <a:cs typeface="Times New Roman"/>
            </a:endParaRPr>
          </a:p>
          <a:p>
            <a:pPr algn="just"/>
            <a:endParaRPr lang="fr-FR" sz="800" b="1" dirty="0">
              <a:latin typeface="Calibri"/>
              <a:ea typeface="Calibri"/>
              <a:cs typeface="Times New Roman"/>
            </a:endParaRPr>
          </a:p>
          <a:p>
            <a:pPr algn="just"/>
            <a:endParaRPr lang="fr-FR" sz="800" b="1" dirty="0">
              <a:latin typeface="Calibri"/>
              <a:ea typeface="Calibri"/>
              <a:cs typeface="Times New Roman"/>
            </a:endParaRPr>
          </a:p>
          <a:p>
            <a:pPr algn="just"/>
            <a:endParaRPr lang="fr-FR" sz="800" b="1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</a:pPr>
            <a:r>
              <a:rPr lang="fr-FR" sz="800" dirty="0">
                <a:latin typeface="Calibri"/>
                <a:ea typeface="Calibri"/>
                <a:cs typeface="Times New Roman"/>
              </a:rPr>
              <a:t> </a:t>
            </a:r>
          </a:p>
        </p:txBody>
      </p:sp>
      <p:cxnSp>
        <p:nvCxnSpPr>
          <p:cNvPr id="129" name="Connecteur droit 128"/>
          <p:cNvCxnSpPr>
            <a:cxnSpLocks noChangeShapeType="1"/>
          </p:cNvCxnSpPr>
          <p:nvPr/>
        </p:nvCxnSpPr>
        <p:spPr bwMode="auto">
          <a:xfrm>
            <a:off x="4572000" y="771550"/>
            <a:ext cx="0" cy="663063"/>
          </a:xfrm>
          <a:prstGeom prst="line">
            <a:avLst/>
          </a:prstGeom>
          <a:noFill/>
          <a:ln w="19050">
            <a:solidFill>
              <a:srgbClr val="4BACC6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" name="Connecteur droit 74"/>
          <p:cNvCxnSpPr>
            <a:cxnSpLocks noChangeShapeType="1"/>
          </p:cNvCxnSpPr>
          <p:nvPr/>
        </p:nvCxnSpPr>
        <p:spPr bwMode="auto">
          <a:xfrm flipV="1">
            <a:off x="1216245" y="1456154"/>
            <a:ext cx="0" cy="411749"/>
          </a:xfrm>
          <a:prstGeom prst="line">
            <a:avLst/>
          </a:prstGeom>
          <a:noFill/>
          <a:ln w="19050">
            <a:solidFill>
              <a:srgbClr val="4BACC6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ectangle à coins arrondis 6"/>
          <p:cNvSpPr>
            <a:spLocks noChangeArrowheads="1"/>
          </p:cNvSpPr>
          <p:nvPr/>
        </p:nvSpPr>
        <p:spPr bwMode="auto">
          <a:xfrm>
            <a:off x="2832123" y="48104"/>
            <a:ext cx="3613496" cy="875292"/>
          </a:xfrm>
          <a:prstGeom prst="roundRect">
            <a:avLst>
              <a:gd name="adj" fmla="val 16667"/>
            </a:avLst>
          </a:prstGeom>
          <a:solidFill>
            <a:srgbClr val="4BACC6"/>
          </a:solidFill>
          <a:ln w="25400">
            <a:solidFill>
              <a:srgbClr val="205867"/>
            </a:solidFill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15000"/>
              </a:lnSpc>
            </a:pPr>
            <a:r>
              <a:rPr lang="fr-FR" sz="10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DIRECTION DE LA RECHERCHE ET DES ETUDES DOCTORALES</a:t>
            </a:r>
          </a:p>
          <a:p>
            <a:pPr algn="ctr">
              <a:lnSpc>
                <a:spcPct val="115000"/>
              </a:lnSpc>
            </a:pPr>
            <a:endParaRPr lang="fr-FR" sz="500" b="1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fr-FR" sz="900" dirty="0">
                <a:solidFill>
                  <a:schemeClr val="bg1"/>
                </a:solidFill>
                <a:latin typeface="Calibri"/>
                <a:cs typeface="Times New Roman"/>
              </a:rPr>
              <a:t>Directrice</a:t>
            </a:r>
            <a:r>
              <a:rPr lang="fr-FR" sz="8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fr-FR" sz="9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:</a:t>
            </a:r>
            <a:r>
              <a:rPr lang="fr-FR" sz="800" b="1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  </a:t>
            </a:r>
            <a:r>
              <a:rPr lang="fr-FR" sz="900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Pascale BOUVIER-MARION</a:t>
            </a:r>
          </a:p>
          <a:p>
            <a:pPr algn="ctr">
              <a:lnSpc>
                <a:spcPct val="115000"/>
              </a:lnSpc>
            </a:pPr>
            <a:endParaRPr lang="fr-FR" sz="200" dirty="0">
              <a:solidFill>
                <a:schemeClr val="bg1"/>
              </a:solidFill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fr-FR" sz="90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Directrice adjointe </a:t>
            </a:r>
            <a:r>
              <a:rPr lang="fr-FR" sz="900" dirty="0">
                <a:solidFill>
                  <a:schemeClr val="bg1"/>
                </a:solidFill>
                <a:latin typeface="Calibri"/>
                <a:ea typeface="Calibri"/>
                <a:cs typeface="Times New Roman"/>
              </a:rPr>
              <a:t>: Vanessa BELIGON</a:t>
            </a:r>
          </a:p>
          <a:p>
            <a:pPr algn="ctr">
              <a:lnSpc>
                <a:spcPct val="115000"/>
              </a:lnSpc>
            </a:pPr>
            <a:endParaRPr lang="fr-FR" sz="700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cxnSp>
        <p:nvCxnSpPr>
          <p:cNvPr id="8" name="Connecteur droit 7"/>
          <p:cNvCxnSpPr>
            <a:cxnSpLocks noChangeShapeType="1"/>
          </p:cNvCxnSpPr>
          <p:nvPr/>
        </p:nvCxnSpPr>
        <p:spPr bwMode="auto">
          <a:xfrm flipH="1">
            <a:off x="1205653" y="1434613"/>
            <a:ext cx="6769955" cy="21541"/>
          </a:xfrm>
          <a:prstGeom prst="line">
            <a:avLst/>
          </a:prstGeom>
          <a:ln w="19050">
            <a:solidFill>
              <a:srgbClr val="4BACC6"/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à coins arrondis 17"/>
          <p:cNvSpPr>
            <a:spLocks noChangeArrowheads="1"/>
          </p:cNvSpPr>
          <p:nvPr/>
        </p:nvSpPr>
        <p:spPr bwMode="auto">
          <a:xfrm>
            <a:off x="2680061" y="1632176"/>
            <a:ext cx="1674319" cy="3413303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rot="0" vert="horz" wrap="square" lIns="91440" tIns="45720" rIns="91440" bIns="45720" numCol="2" spcCol="144000" anchor="t" anchorCtr="0" upright="1">
            <a:noAutofit/>
          </a:bodyPr>
          <a:lstStyle/>
          <a:p>
            <a:pPr>
              <a:lnSpc>
                <a:spcPct val="115000"/>
              </a:lnSpc>
            </a:pPr>
            <a:endParaRPr lang="fr-FR" sz="300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endParaRPr lang="fr-FR" sz="800" dirty="0">
              <a:solidFill>
                <a:srgbClr val="008F9B"/>
              </a:solidFill>
            </a:endParaRPr>
          </a:p>
          <a:p>
            <a:endParaRPr lang="fr-FR" sz="800" dirty="0">
              <a:solidFill>
                <a:srgbClr val="008F9B"/>
              </a:solidFill>
            </a:endParaRPr>
          </a:p>
          <a:p>
            <a:endParaRPr lang="fr-FR" sz="300" b="1" dirty="0"/>
          </a:p>
          <a:p>
            <a:endParaRPr lang="fr-FR" sz="800" b="1" dirty="0"/>
          </a:p>
          <a:p>
            <a:endParaRPr lang="fr-FR" sz="800" dirty="0">
              <a:solidFill>
                <a:srgbClr val="008F9B"/>
              </a:solidFill>
            </a:endParaRPr>
          </a:p>
          <a:p>
            <a:endParaRPr lang="fr-FR" sz="700" b="1" dirty="0"/>
          </a:p>
          <a:p>
            <a:endParaRPr lang="fr-FR" sz="800" b="1" dirty="0"/>
          </a:p>
          <a:p>
            <a:endParaRPr lang="fr-FR" sz="800" b="1" dirty="0"/>
          </a:p>
          <a:p>
            <a:endParaRPr lang="fr-FR" sz="800" b="1" dirty="0"/>
          </a:p>
          <a:p>
            <a:endParaRPr lang="fr-FR" sz="800" b="1" dirty="0"/>
          </a:p>
          <a:p>
            <a:endParaRPr lang="fr-FR" sz="800" b="1" dirty="0"/>
          </a:p>
          <a:p>
            <a:endParaRPr lang="fr-FR" sz="800" b="1" dirty="0"/>
          </a:p>
        </p:txBody>
      </p:sp>
      <p:sp>
        <p:nvSpPr>
          <p:cNvPr id="19" name="Rectangle à coins arrondis 18"/>
          <p:cNvSpPr>
            <a:spLocks noChangeArrowheads="1"/>
          </p:cNvSpPr>
          <p:nvPr/>
        </p:nvSpPr>
        <p:spPr bwMode="auto">
          <a:xfrm>
            <a:off x="387509" y="1632176"/>
            <a:ext cx="1657473" cy="3423452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endParaRPr lang="fr-FR" sz="800" dirty="0">
              <a:latin typeface="Calibri"/>
              <a:ea typeface="Calibri"/>
              <a:cs typeface="Times New Roman"/>
            </a:endParaRPr>
          </a:p>
          <a:p>
            <a:pPr algn="ctr"/>
            <a:endParaRPr lang="fr-FR" sz="300" dirty="0">
              <a:latin typeface="Calibri"/>
              <a:ea typeface="Calibri"/>
              <a:cs typeface="Times New Roman"/>
            </a:endParaRPr>
          </a:p>
          <a:p>
            <a:pPr marL="35999" indent="-107997" algn="just">
              <a:buFont typeface="Arial" panose="020B0604020202020204" pitchFamily="34" charset="0"/>
              <a:buChar char="•"/>
            </a:pPr>
            <a:endParaRPr lang="fr-FR" sz="700" dirty="0">
              <a:latin typeface="Calibri"/>
              <a:ea typeface="Calibri"/>
              <a:cs typeface="Times New Roman"/>
            </a:endParaRPr>
          </a:p>
          <a:p>
            <a:pPr algn="just"/>
            <a:endParaRPr lang="fr-FR" sz="1000" dirty="0">
              <a:latin typeface="Calibri"/>
              <a:ea typeface="Calibri"/>
              <a:cs typeface="Times New Roman"/>
            </a:endParaRPr>
          </a:p>
          <a:p>
            <a:endParaRPr lang="fr-FR" sz="400" i="1" dirty="0">
              <a:solidFill>
                <a:srgbClr val="FF0000"/>
              </a:solidFill>
              <a:latin typeface="Calibri"/>
              <a:ea typeface="Calibri"/>
              <a:cs typeface="Times New Roman"/>
            </a:endParaRPr>
          </a:p>
          <a:p>
            <a:endParaRPr lang="fr-FR" sz="800" b="1" dirty="0">
              <a:ea typeface="Calibri"/>
              <a:cs typeface="Times New Roman"/>
            </a:endParaRPr>
          </a:p>
        </p:txBody>
      </p:sp>
      <p:sp>
        <p:nvSpPr>
          <p:cNvPr id="20" name="Rectangle à coins arrondis 19"/>
          <p:cNvSpPr>
            <a:spLocks noChangeArrowheads="1"/>
          </p:cNvSpPr>
          <p:nvPr/>
        </p:nvSpPr>
        <p:spPr bwMode="auto">
          <a:xfrm>
            <a:off x="5024634" y="1632176"/>
            <a:ext cx="1568972" cy="3409322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fr-FR" sz="100" b="1" dirty="0">
              <a:latin typeface="Calibri"/>
              <a:ea typeface="Calibri"/>
              <a:cs typeface="Times New Roman"/>
            </a:endParaRPr>
          </a:p>
          <a:p>
            <a:endParaRPr lang="fr-FR" sz="600" b="1" dirty="0">
              <a:latin typeface="Calibri"/>
              <a:ea typeface="Calibri"/>
              <a:cs typeface="Times New Roman"/>
            </a:endParaRPr>
          </a:p>
          <a:p>
            <a:endParaRPr lang="fr-FR" sz="800" b="1" dirty="0">
              <a:latin typeface="Calibri"/>
              <a:ea typeface="Calibri"/>
              <a:cs typeface="Times New Roman"/>
            </a:endParaRPr>
          </a:p>
          <a:p>
            <a:endParaRPr lang="fr-FR" sz="800" b="1" dirty="0">
              <a:latin typeface="Calibri"/>
              <a:ea typeface="Calibri"/>
              <a:cs typeface="Times New Roman"/>
            </a:endParaRPr>
          </a:p>
          <a:p>
            <a:endParaRPr lang="fr-FR" sz="800" b="1" dirty="0">
              <a:latin typeface="Calibri"/>
              <a:ea typeface="Calibri"/>
              <a:cs typeface="Times New Roman"/>
            </a:endParaRPr>
          </a:p>
          <a:p>
            <a:endParaRPr lang="fr-FR" sz="800" b="1" dirty="0">
              <a:latin typeface="Calibri"/>
              <a:ea typeface="Calibri"/>
              <a:cs typeface="Times New Roman"/>
            </a:endParaRPr>
          </a:p>
          <a:p>
            <a:r>
              <a:rPr lang="fr-FR" sz="500" dirty="0">
                <a:ea typeface="Calibri"/>
                <a:cs typeface="Times New Roman"/>
              </a:rPr>
              <a:t> </a:t>
            </a:r>
            <a:endParaRPr lang="fr-FR" sz="300" dirty="0">
              <a:ea typeface="Calibri"/>
              <a:cs typeface="Times New Roman"/>
            </a:endParaRPr>
          </a:p>
          <a:p>
            <a:endParaRPr lang="fr-FR" sz="800" b="1" dirty="0">
              <a:latin typeface="Calibri"/>
              <a:ea typeface="Calibri"/>
              <a:cs typeface="Times New Roman"/>
            </a:endParaRPr>
          </a:p>
          <a:p>
            <a:endParaRPr lang="fr-FR" sz="800" b="1" dirty="0">
              <a:latin typeface="Calibri"/>
              <a:ea typeface="Calibri"/>
              <a:cs typeface="Times New Roman"/>
            </a:endParaRPr>
          </a:p>
          <a:p>
            <a:pPr algn="ctr"/>
            <a:endParaRPr lang="fr-FR" sz="800" b="1" dirty="0">
              <a:latin typeface="Calibri"/>
              <a:ea typeface="Calibri"/>
              <a:cs typeface="Times New Roman"/>
            </a:endParaRPr>
          </a:p>
          <a:p>
            <a:endParaRPr lang="fr-FR" sz="700" dirty="0">
              <a:solidFill>
                <a:srgbClr val="008F9B"/>
              </a:solidFill>
              <a:latin typeface="+mj-lt"/>
              <a:ea typeface="Calibri"/>
              <a:cs typeface="Times New Roman"/>
            </a:endParaRPr>
          </a:p>
          <a:p>
            <a:endParaRPr lang="fr-FR" sz="7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17" name="Rectangle à coins arrondis 16"/>
          <p:cNvSpPr>
            <a:spLocks noChangeArrowheads="1"/>
          </p:cNvSpPr>
          <p:nvPr/>
        </p:nvSpPr>
        <p:spPr bwMode="auto">
          <a:xfrm>
            <a:off x="7098245" y="884533"/>
            <a:ext cx="1340261" cy="4385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fr-FR" sz="800" b="1">
                <a:ea typeface="Calibri"/>
                <a:cs typeface="Times New Roman"/>
              </a:rPr>
              <a:t>Assistante </a:t>
            </a:r>
            <a:r>
              <a:rPr lang="fr-FR" sz="800" b="1" dirty="0">
                <a:ea typeface="Calibri"/>
                <a:cs typeface="Times New Roman"/>
              </a:rPr>
              <a:t>de Prévention</a:t>
            </a:r>
          </a:p>
          <a:p>
            <a:pPr algn="ctr"/>
            <a:r>
              <a:rPr lang="fr-FR" sz="800" dirty="0">
                <a:solidFill>
                  <a:srgbClr val="008F9B"/>
                </a:solidFill>
                <a:latin typeface="Calibri"/>
                <a:ea typeface="Calibri"/>
                <a:cs typeface="Times New Roman"/>
              </a:rPr>
              <a:t>Muriel GOMEAUX</a:t>
            </a:r>
          </a:p>
        </p:txBody>
      </p:sp>
      <p:pic>
        <p:nvPicPr>
          <p:cNvPr id="22" name="Imag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717" y="47563"/>
            <a:ext cx="602517" cy="583868"/>
          </a:xfrm>
          <a:prstGeom prst="rect">
            <a:avLst/>
          </a:prstGeom>
        </p:spPr>
      </p:pic>
      <p:sp>
        <p:nvSpPr>
          <p:cNvPr id="25" name="ZoneTexte 24">
            <a:hlinkClick r:id="" action="ppaction://noaction"/>
          </p:cNvPr>
          <p:cNvSpPr txBox="1"/>
          <p:nvPr/>
        </p:nvSpPr>
        <p:spPr>
          <a:xfrm>
            <a:off x="2775439" y="1784125"/>
            <a:ext cx="1523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cap="all" dirty="0">
                <a:solidFill>
                  <a:schemeClr val="tx1">
                    <a:lumMod val="95000"/>
                    <a:lumOff val="5000"/>
                  </a:schemeClr>
                </a:solidFill>
                <a:ea typeface="Calibri"/>
                <a:cs typeface="Times New Roman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PÔLE Etudes doctorales et HDR</a:t>
            </a:r>
            <a:endParaRPr lang="fr-FR" sz="800" b="1" cap="all" dirty="0">
              <a:solidFill>
                <a:schemeClr val="tx1">
                  <a:lumMod val="95000"/>
                  <a:lumOff val="5000"/>
                </a:schemeClr>
              </a:solidFill>
              <a:ea typeface="Calibri"/>
              <a:cs typeface="Times New Roman"/>
            </a:endParaRPr>
          </a:p>
          <a:p>
            <a:pPr algn="ctr"/>
            <a:endParaRPr lang="fr-FR" sz="500" b="1" cap="all" dirty="0">
              <a:cs typeface="Times New Roman"/>
            </a:endParaRPr>
          </a:p>
          <a:p>
            <a:pPr algn="ctr"/>
            <a:endParaRPr lang="fr-FR" sz="300" b="1" cap="all" dirty="0">
              <a:cs typeface="Times New Roman"/>
            </a:endParaRPr>
          </a:p>
          <a:p>
            <a:pPr algn="ctr"/>
            <a:r>
              <a:rPr lang="fr-FR" sz="800" b="1" dirty="0">
                <a:solidFill>
                  <a:srgbClr val="008F9B"/>
                </a:solidFill>
                <a:cs typeface="Times New Roman"/>
              </a:rPr>
              <a:t>Karen VERGNOL-REMONT  </a:t>
            </a:r>
            <a:endParaRPr lang="fr-FR" sz="800" dirty="0">
              <a:solidFill>
                <a:srgbClr val="008F9B"/>
              </a:solidFill>
            </a:endParaRPr>
          </a:p>
        </p:txBody>
      </p:sp>
      <p:sp>
        <p:nvSpPr>
          <p:cNvPr id="28" name="ZoneTexte 27">
            <a:hlinkClick r:id="" action="ppaction://noaction"/>
          </p:cNvPr>
          <p:cNvSpPr txBox="1"/>
          <p:nvPr/>
        </p:nvSpPr>
        <p:spPr>
          <a:xfrm>
            <a:off x="478296" y="1778033"/>
            <a:ext cx="152410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cap="all" dirty="0">
                <a:solidFill>
                  <a:schemeClr val="tx1">
                    <a:lumMod val="95000"/>
                    <a:lumOff val="5000"/>
                  </a:schemeClr>
                </a:solidFill>
                <a:ea typeface="Calibri"/>
                <a:cs typeface="Times New Roman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PÔLE  APPUI au pilotage et a l’ACTIVITE DES LABORATOIRES</a:t>
            </a:r>
            <a:endParaRPr lang="fr-FR" sz="800" b="1" cap="all" dirty="0">
              <a:solidFill>
                <a:schemeClr val="tx1">
                  <a:lumMod val="95000"/>
                  <a:lumOff val="5000"/>
                </a:schemeClr>
              </a:solidFill>
              <a:ea typeface="Calibri"/>
              <a:cs typeface="Times New Roman"/>
            </a:endParaRPr>
          </a:p>
          <a:p>
            <a:pPr algn="ctr"/>
            <a:endParaRPr lang="fr-FR" sz="500" b="1" cap="all" dirty="0">
              <a:cs typeface="Times New Roman"/>
            </a:endParaRPr>
          </a:p>
          <a:p>
            <a:pPr algn="ctr"/>
            <a:endParaRPr lang="fr-FR" sz="500" b="1" cap="all" dirty="0">
              <a:cs typeface="Times New Roman"/>
            </a:endParaRPr>
          </a:p>
          <a:p>
            <a:pPr algn="ctr"/>
            <a:r>
              <a:rPr lang="fr-FR" sz="800" b="1" dirty="0">
                <a:solidFill>
                  <a:srgbClr val="008F9B"/>
                </a:solidFill>
                <a:cs typeface="Times New Roman"/>
              </a:rPr>
              <a:t>Thomas AREAL</a:t>
            </a:r>
          </a:p>
        </p:txBody>
      </p:sp>
      <p:sp>
        <p:nvSpPr>
          <p:cNvPr id="39" name="ZoneTexte 38">
            <a:hlinkClick r:id="rId4" action="ppaction://hlinksldjump"/>
          </p:cNvPr>
          <p:cNvSpPr txBox="1"/>
          <p:nvPr/>
        </p:nvSpPr>
        <p:spPr>
          <a:xfrm>
            <a:off x="5068967" y="1758650"/>
            <a:ext cx="14419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cap="all" dirty="0">
                <a:solidFill>
                  <a:schemeClr val="tx1">
                    <a:lumMod val="95000"/>
                    <a:lumOff val="5000"/>
                  </a:schemeClr>
                </a:solidFill>
                <a:ea typeface="Calibri"/>
                <a:cs typeface="Times New Roman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PÔLE ACCOMPAGNEMENT DES PROJETS DE RECHERCHE</a:t>
            </a:r>
            <a:endParaRPr lang="fr-FR" sz="800" b="1" cap="all" dirty="0">
              <a:solidFill>
                <a:schemeClr val="tx1">
                  <a:lumMod val="95000"/>
                  <a:lumOff val="5000"/>
                </a:schemeClr>
              </a:solidFill>
              <a:ea typeface="Calibri"/>
              <a:cs typeface="Times New Roman"/>
            </a:endParaRPr>
          </a:p>
          <a:p>
            <a:pPr algn="ctr"/>
            <a:endParaRPr lang="fr-FR" sz="700" b="1" strike="sngStrike" cap="all" dirty="0">
              <a:solidFill>
                <a:schemeClr val="tx1">
                  <a:lumMod val="95000"/>
                  <a:lumOff val="5000"/>
                </a:schemeClr>
              </a:solidFill>
              <a:ea typeface="Calibri"/>
              <a:cs typeface="Times New Roman"/>
            </a:endParaRPr>
          </a:p>
          <a:p>
            <a:pPr algn="ctr"/>
            <a:endParaRPr lang="fr-FR" sz="100" b="1" strike="sngStrike" cap="all" dirty="0">
              <a:solidFill>
                <a:schemeClr val="tx1">
                  <a:lumMod val="95000"/>
                  <a:lumOff val="5000"/>
                </a:schemeClr>
              </a:solidFill>
              <a:ea typeface="Calibri"/>
              <a:cs typeface="Times New Roman"/>
            </a:endParaRPr>
          </a:p>
          <a:p>
            <a:pPr algn="ctr"/>
            <a:endParaRPr lang="fr-FR" sz="100" b="1" dirty="0">
              <a:solidFill>
                <a:srgbClr val="008F9B"/>
              </a:solidFill>
              <a:cs typeface="Times New Roman"/>
            </a:endParaRPr>
          </a:p>
          <a:p>
            <a:pPr algn="ctr"/>
            <a:r>
              <a:rPr lang="fr-FR" sz="800" b="1" dirty="0">
                <a:solidFill>
                  <a:srgbClr val="008F9B"/>
                </a:solidFill>
                <a:cs typeface="Times New Roman"/>
              </a:rPr>
              <a:t>Guillaume TATTI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7383032" y="3052720"/>
            <a:ext cx="1373459" cy="41549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Vanessa BELIGON</a:t>
            </a:r>
          </a:p>
          <a:p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Samira RIAD</a:t>
            </a:r>
          </a:p>
          <a:p>
            <a:endParaRPr lang="fr-FR" sz="700" dirty="0">
              <a:solidFill>
                <a:srgbClr val="008F9B"/>
              </a:solidFill>
              <a:ea typeface="Calibri"/>
              <a:cs typeface="Times New Roman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5068968" y="2553108"/>
            <a:ext cx="15239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/>
              <a:t>Ingénierie de Projets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466511" y="2566175"/>
            <a:ext cx="15403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ea typeface="Calibri"/>
                <a:cs typeface="Times New Roman"/>
              </a:rPr>
              <a:t>Pilotage et soutien à l’activité des laboratoires</a:t>
            </a:r>
            <a:endParaRPr lang="fr-FR" sz="800" dirty="0">
              <a:ea typeface="Calibri"/>
              <a:cs typeface="Times New Roman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510251" y="2912330"/>
            <a:ext cx="1511149" cy="630942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algn="ctr"/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Christelle LE TIEC                                              </a:t>
            </a:r>
            <a:endParaRPr lang="fr-FR" sz="700" dirty="0">
              <a:ea typeface="Calibri"/>
              <a:cs typeface="Times New Roman"/>
            </a:endParaRPr>
          </a:p>
          <a:p>
            <a:pPr algn="ctr"/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Yolande HOUOT</a:t>
            </a:r>
          </a:p>
          <a:p>
            <a:pPr algn="ctr"/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Alain MONCELET</a:t>
            </a:r>
          </a:p>
          <a:p>
            <a:pPr algn="ctr"/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Chloé GOULLON</a:t>
            </a:r>
          </a:p>
          <a:p>
            <a:pPr algn="ctr"/>
            <a:endParaRPr lang="fr-FR" sz="700" dirty="0">
              <a:solidFill>
                <a:srgbClr val="008F9B"/>
              </a:solidFill>
              <a:ea typeface="Calibri"/>
              <a:cs typeface="Times New Roman"/>
            </a:endParaRPr>
          </a:p>
          <a:p>
            <a:pPr algn="ctr"/>
            <a:endParaRPr lang="fr-FR" sz="700" dirty="0">
              <a:solidFill>
                <a:srgbClr val="008F9B"/>
              </a:solidFill>
              <a:ea typeface="Calibri"/>
              <a:cs typeface="Times New Roman"/>
            </a:endParaRPr>
          </a:p>
          <a:p>
            <a:pPr algn="ctr"/>
            <a:endParaRPr lang="fr-FR" sz="700" dirty="0">
              <a:solidFill>
                <a:srgbClr val="008F9B"/>
              </a:solidFill>
              <a:ea typeface="Calibri"/>
              <a:cs typeface="Times New Roman"/>
            </a:endParaRPr>
          </a:p>
          <a:p>
            <a:pPr algn="ctr"/>
            <a:endParaRPr lang="fr-FR" sz="700" dirty="0">
              <a:solidFill>
                <a:srgbClr val="008F9B"/>
              </a:solidFill>
              <a:ea typeface="Calibri"/>
              <a:cs typeface="Times New Roman"/>
            </a:endParaRPr>
          </a:p>
          <a:p>
            <a:pPr algn="ctr"/>
            <a:endParaRPr lang="fr-FR" sz="700" dirty="0">
              <a:solidFill>
                <a:srgbClr val="008F9B"/>
              </a:solidFill>
              <a:ea typeface="Calibri"/>
              <a:cs typeface="Times New Roman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7383032" y="3776089"/>
            <a:ext cx="1381498" cy="41549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Samira RIAD</a:t>
            </a:r>
          </a:p>
          <a:p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Lionel BOULARD</a:t>
            </a:r>
          </a:p>
          <a:p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Guillaume SALOME          </a:t>
            </a:r>
            <a:endParaRPr lang="fr-FR" sz="700" dirty="0">
              <a:ea typeface="Calibri"/>
              <a:cs typeface="Times New Roman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7278636" y="3590660"/>
            <a:ext cx="13734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ea typeface="Calibri"/>
                <a:cs typeface="Times New Roman"/>
              </a:rPr>
              <a:t>Contrats de recherche</a:t>
            </a:r>
            <a:endParaRPr lang="fr-FR" sz="800" dirty="0">
              <a:ea typeface="Calibri"/>
              <a:cs typeface="Times New Roman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7288877" y="2566342"/>
            <a:ext cx="13734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ea typeface="Calibri"/>
                <a:cs typeface="Times New Roman"/>
              </a:rPr>
              <a:t>Développement des partenariats publics des laboratoires</a:t>
            </a:r>
            <a:endParaRPr lang="fr-FR" sz="800" dirty="0">
              <a:ea typeface="Calibri"/>
              <a:cs typeface="Times New Roman"/>
            </a:endParaRPr>
          </a:p>
        </p:txBody>
      </p:sp>
      <p:sp>
        <p:nvSpPr>
          <p:cNvPr id="52" name="ZoneTexte 51">
            <a:hlinkClick r:id="" action="ppaction://noaction"/>
          </p:cNvPr>
          <p:cNvSpPr txBox="1"/>
          <p:nvPr/>
        </p:nvSpPr>
        <p:spPr>
          <a:xfrm>
            <a:off x="7236018" y="1863045"/>
            <a:ext cx="13734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cap="all" dirty="0">
                <a:solidFill>
                  <a:schemeClr val="tx1">
                    <a:lumMod val="95000"/>
                    <a:lumOff val="5000"/>
                  </a:schemeClr>
                </a:solidFill>
                <a:ea typeface="Calibri"/>
                <a:cs typeface="Times New Roman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PÔLE Valorisation</a:t>
            </a:r>
            <a:endParaRPr lang="fr-FR" sz="800" b="1" cap="all" dirty="0">
              <a:solidFill>
                <a:schemeClr val="tx1">
                  <a:lumMod val="95000"/>
                  <a:lumOff val="5000"/>
                </a:schemeClr>
              </a:solidFill>
              <a:ea typeface="Calibri"/>
              <a:cs typeface="Times New Roman"/>
            </a:endParaRPr>
          </a:p>
          <a:p>
            <a:pPr algn="ctr"/>
            <a:endParaRPr lang="fr-FR" sz="500" b="1" cap="all" dirty="0">
              <a:ea typeface="Calibri"/>
              <a:cs typeface="Times New Roman"/>
            </a:endParaRPr>
          </a:p>
          <a:p>
            <a:pPr algn="ctr"/>
            <a:endParaRPr lang="fr-FR" sz="500" b="1" cap="all" dirty="0">
              <a:ea typeface="Calibri"/>
              <a:cs typeface="Times New Roman"/>
            </a:endParaRPr>
          </a:p>
          <a:p>
            <a:pPr algn="ctr"/>
            <a:r>
              <a:rPr lang="fr-FR" sz="800" b="1" dirty="0">
                <a:solidFill>
                  <a:srgbClr val="008F9B"/>
                </a:solidFill>
                <a:ea typeface="Calibri"/>
                <a:cs typeface="Times New Roman"/>
              </a:rPr>
              <a:t>Vanessa BELIGON </a:t>
            </a:r>
            <a:r>
              <a:rPr lang="fr-FR" sz="800" dirty="0">
                <a:ea typeface="Calibri"/>
                <a:cs typeface="Times New Roman"/>
              </a:rPr>
              <a:t> </a:t>
            </a:r>
            <a:endParaRPr lang="fr-FR" sz="500" dirty="0">
              <a:solidFill>
                <a:srgbClr val="008F9B"/>
              </a:solidFill>
            </a:endParaRPr>
          </a:p>
        </p:txBody>
      </p:sp>
      <p:sp>
        <p:nvSpPr>
          <p:cNvPr id="116" name="Rectangle à coins arrondis 115"/>
          <p:cNvSpPr>
            <a:spLocks noChangeArrowheads="1"/>
          </p:cNvSpPr>
          <p:nvPr/>
        </p:nvSpPr>
        <p:spPr bwMode="auto">
          <a:xfrm>
            <a:off x="139286" y="87748"/>
            <a:ext cx="2598366" cy="96594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Direction de la Recherche et des Etudes Doctorales</a:t>
            </a:r>
          </a:p>
          <a:p>
            <a:r>
              <a:rPr lang="fr-FR" sz="700" dirty="0"/>
              <a:t>8 avenue Blaise Pascal - TSA 60026</a:t>
            </a:r>
            <a:br>
              <a:rPr lang="fr-FR" sz="700" dirty="0"/>
            </a:br>
            <a:r>
              <a:rPr lang="fr-FR" sz="700" dirty="0"/>
              <a:t>63 178 AUBIERE Cedex 1</a:t>
            </a:r>
          </a:p>
          <a:p>
            <a:r>
              <a:rPr lang="fr-FR" sz="700" dirty="0"/>
              <a:t>Site internet : </a:t>
            </a:r>
            <a:r>
              <a:rPr lang="fr-FR" sz="700" dirty="0">
                <a:hlinkClick r:id="rId5" tooltip="Site web DRV"/>
              </a:rPr>
              <a:t>http://dred.uca.fr/</a:t>
            </a:r>
            <a:endParaRPr lang="fr-FR" sz="700" dirty="0"/>
          </a:p>
          <a:p>
            <a:r>
              <a:rPr lang="fr-FR" sz="700" dirty="0"/>
              <a:t>Courriels : </a:t>
            </a:r>
            <a:r>
              <a:rPr lang="fr-FR" sz="700" dirty="0">
                <a:hlinkClick r:id="rId6"/>
              </a:rPr>
              <a:t>prénom.nom@uca.fr</a:t>
            </a:r>
            <a:endParaRPr lang="fr-FR" sz="700" dirty="0"/>
          </a:p>
          <a:p>
            <a:pPr algn="ctr"/>
            <a:endParaRPr lang="fr-FR" sz="700" dirty="0"/>
          </a:p>
          <a:p>
            <a:pPr algn="ctr"/>
            <a:r>
              <a:rPr lang="fr-FR" sz="700" b="1" dirty="0">
                <a:solidFill>
                  <a:srgbClr val="008F9B"/>
                </a:solidFill>
                <a:ea typeface="Calibri"/>
                <a:cs typeface="Times New Roman"/>
              </a:rPr>
              <a:t>Pour une présentation détaillée des missions de chaque Pôle cliquer sur le nom du Pôle</a:t>
            </a:r>
          </a:p>
          <a:p>
            <a:pPr algn="ctr"/>
            <a:endParaRPr lang="fr-FR" sz="7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2740407" y="2563194"/>
            <a:ext cx="15098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ea typeface="Calibri"/>
                <a:cs typeface="Times New Roman"/>
              </a:rPr>
              <a:t>Collège des Ecoles Doctorales</a:t>
            </a:r>
            <a:endParaRPr lang="fr-FR" sz="800" dirty="0">
              <a:ea typeface="Calibri"/>
              <a:cs typeface="Times New Roman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7233189" y="4231007"/>
            <a:ext cx="1519479" cy="571555"/>
            <a:chOff x="7090198" y="2432420"/>
            <a:chExt cx="1784824" cy="789453"/>
          </a:xfrm>
        </p:grpSpPr>
        <p:sp>
          <p:nvSpPr>
            <p:cNvPr id="62" name="ZoneTexte 61"/>
            <p:cNvSpPr txBox="1"/>
            <p:nvPr/>
          </p:nvSpPr>
          <p:spPr>
            <a:xfrm>
              <a:off x="7090198" y="2432420"/>
              <a:ext cx="1604328" cy="2975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dirty="0">
                  <a:ea typeface="Calibri"/>
                  <a:cs typeface="Times New Roman"/>
                </a:rPr>
                <a:t>Service UCA PARTNER</a:t>
              </a:r>
              <a:endParaRPr lang="fr-FR" sz="800" dirty="0">
                <a:ea typeface="Calibri"/>
                <a:cs typeface="Times New Roman"/>
              </a:endParaRPr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7270694" y="2784449"/>
              <a:ext cx="1604328" cy="437424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r>
                <a:rPr lang="fr-FR" sz="700" dirty="0">
                  <a:solidFill>
                    <a:srgbClr val="008F9B"/>
                  </a:solidFill>
                  <a:ea typeface="Calibri"/>
                  <a:cs typeface="Times New Roman"/>
                </a:rPr>
                <a:t>Muriel GOMEAUX </a:t>
              </a:r>
              <a:endParaRPr lang="fr-FR" sz="700" dirty="0">
                <a:ea typeface="Calibri"/>
                <a:cs typeface="Times New Roman"/>
              </a:endParaRPr>
            </a:p>
            <a:p>
              <a:pPr defTabSz="914355">
                <a:lnSpc>
                  <a:spcPct val="115000"/>
                </a:lnSpc>
              </a:pPr>
              <a:r>
                <a:rPr lang="fr-FR" sz="700" dirty="0">
                  <a:solidFill>
                    <a:srgbClr val="008F9B"/>
                  </a:solidFill>
                  <a:cs typeface="Times New Roman"/>
                </a:rPr>
                <a:t>Andréa MICHEL </a:t>
              </a:r>
            </a:p>
          </p:txBody>
        </p:sp>
      </p:grpSp>
      <p:sp>
        <p:nvSpPr>
          <p:cNvPr id="49" name="ZoneTexte 48"/>
          <p:cNvSpPr txBox="1"/>
          <p:nvPr/>
        </p:nvSpPr>
        <p:spPr>
          <a:xfrm>
            <a:off x="2745023" y="3666873"/>
            <a:ext cx="15005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ea typeface="Calibri"/>
                <a:cs typeface="Times New Roman"/>
              </a:rPr>
              <a:t>Ecoles Doctorales  </a:t>
            </a:r>
            <a:endParaRPr lang="fr-FR" sz="800" dirty="0">
              <a:ea typeface="Calibri"/>
              <a:cs typeface="Times New Roman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5023919" y="3494400"/>
            <a:ext cx="1568972" cy="41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ea typeface="Calibri"/>
                <a:cs typeface="Times New Roman"/>
              </a:rPr>
              <a:t>Management de projets complexes</a:t>
            </a:r>
          </a:p>
          <a:p>
            <a:pPr>
              <a:spcBef>
                <a:spcPts val="150"/>
              </a:spcBef>
            </a:pPr>
            <a:endParaRPr lang="fr-FR" sz="300" dirty="0">
              <a:solidFill>
                <a:srgbClr val="008F9B"/>
              </a:solidFill>
              <a:cs typeface="Times New Roman"/>
            </a:endParaRPr>
          </a:p>
        </p:txBody>
      </p:sp>
      <p:pic>
        <p:nvPicPr>
          <p:cNvPr id="60" name="Image 59">
            <a:extLst>
              <a:ext uri="{FF2B5EF4-FFF2-40B4-BE49-F238E27FC236}">
                <a16:creationId xmlns:a16="http://schemas.microsoft.com/office/drawing/2014/main" id="{AD29EF01-2A52-4BD5-B4D4-AC44DFC769C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64" t="14321" r="15770" b="16401"/>
          <a:stretch/>
        </p:blipFill>
        <p:spPr>
          <a:xfrm rot="501411">
            <a:off x="3895475" y="3023657"/>
            <a:ext cx="389437" cy="325873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6A36060-E08D-429E-B442-F6AC1A966A9A}"/>
              </a:ext>
            </a:extLst>
          </p:cNvPr>
          <p:cNvSpPr txBox="1"/>
          <p:nvPr/>
        </p:nvSpPr>
        <p:spPr>
          <a:xfrm>
            <a:off x="533924" y="3499048"/>
            <a:ext cx="14047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/>
              <a:t>Gestionnaire comité éthique UCA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FBB17151-3E9A-40FF-9840-DA57098A6890}"/>
              </a:ext>
            </a:extLst>
          </p:cNvPr>
          <p:cNvSpPr txBox="1"/>
          <p:nvPr/>
        </p:nvSpPr>
        <p:spPr>
          <a:xfrm>
            <a:off x="2800893" y="2827575"/>
            <a:ext cx="1498056" cy="63094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700" dirty="0">
                <a:solidFill>
                  <a:srgbClr val="008F9B"/>
                </a:solidFill>
              </a:rPr>
              <a:t>Carine CABASSU</a:t>
            </a:r>
          </a:p>
          <a:p>
            <a:r>
              <a:rPr lang="fr-FR" sz="700" dirty="0">
                <a:solidFill>
                  <a:srgbClr val="008F9B"/>
                </a:solidFill>
              </a:rPr>
              <a:t>Jules CHANCEL</a:t>
            </a:r>
          </a:p>
          <a:p>
            <a:r>
              <a:rPr lang="fr-FR" sz="700" dirty="0">
                <a:solidFill>
                  <a:srgbClr val="008F9B"/>
                </a:solidFill>
              </a:rPr>
              <a:t>Fatima GONCALVES</a:t>
            </a:r>
            <a:endParaRPr lang="fr-FR" sz="700" b="1" dirty="0">
              <a:solidFill>
                <a:srgbClr val="008F9B"/>
              </a:solidFill>
            </a:endParaRPr>
          </a:p>
          <a:p>
            <a:r>
              <a:rPr lang="fr-FR" sz="700" dirty="0">
                <a:solidFill>
                  <a:srgbClr val="008F9B"/>
                </a:solidFill>
              </a:rPr>
              <a:t>Karen VERGNOL-REMONT</a:t>
            </a:r>
          </a:p>
          <a:p>
            <a:endParaRPr lang="fr-FR" sz="700" dirty="0">
              <a:solidFill>
                <a:srgbClr val="008F9B"/>
              </a:solidFill>
            </a:endParaRP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E3CDC8F8-B53F-4B8D-82A3-C0151716DC9F}"/>
              </a:ext>
            </a:extLst>
          </p:cNvPr>
          <p:cNvSpPr txBox="1"/>
          <p:nvPr/>
        </p:nvSpPr>
        <p:spPr>
          <a:xfrm>
            <a:off x="5223826" y="2813696"/>
            <a:ext cx="1568972" cy="52322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Sophie MONCEAU</a:t>
            </a:r>
          </a:p>
          <a:p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Marianne PERRAUD</a:t>
            </a:r>
          </a:p>
          <a:p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Fabien PONCET</a:t>
            </a:r>
          </a:p>
          <a:p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Guillaume TATTI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36192B48-1D70-4166-BE07-545C9C5ACA42}"/>
              </a:ext>
            </a:extLst>
          </p:cNvPr>
          <p:cNvSpPr txBox="1"/>
          <p:nvPr/>
        </p:nvSpPr>
        <p:spPr>
          <a:xfrm>
            <a:off x="518924" y="4040547"/>
            <a:ext cx="13734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ea typeface="Calibri"/>
                <a:cs typeface="Times New Roman"/>
              </a:rPr>
              <a:t>PARTAGE</a:t>
            </a:r>
          </a:p>
          <a:p>
            <a:endParaRPr lang="fr-FR" sz="300" b="1" dirty="0">
              <a:ea typeface="Calibri"/>
              <a:cs typeface="Times New Roman"/>
            </a:endParaRP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DB1D4F2C-EA82-4E06-AB03-A2CDDD3343F0}"/>
              </a:ext>
            </a:extLst>
          </p:cNvPr>
          <p:cNvSpPr txBox="1"/>
          <p:nvPr/>
        </p:nvSpPr>
        <p:spPr>
          <a:xfrm>
            <a:off x="549554" y="4231008"/>
            <a:ext cx="1373459" cy="63094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fr-FR" sz="700" dirty="0">
                <a:solidFill>
                  <a:srgbClr val="008F9B"/>
                </a:solidFill>
                <a:cs typeface="Times New Roman"/>
              </a:rPr>
              <a:t>Stéphanie DE JESUS</a:t>
            </a:r>
          </a:p>
          <a:p>
            <a:r>
              <a:rPr lang="fr-FR" sz="700" dirty="0">
                <a:solidFill>
                  <a:srgbClr val="008F9B"/>
                </a:solidFill>
                <a:cs typeface="Times New Roman"/>
              </a:rPr>
              <a:t>Malika KAHLA</a:t>
            </a:r>
          </a:p>
          <a:p>
            <a:r>
              <a:rPr lang="fr-FR" sz="700" dirty="0">
                <a:solidFill>
                  <a:srgbClr val="008F9B"/>
                </a:solidFill>
                <a:cs typeface="Times New Roman"/>
              </a:rPr>
              <a:t>Christian LECOUET</a:t>
            </a:r>
          </a:p>
          <a:p>
            <a:r>
              <a:rPr lang="fr-FR" sz="700" dirty="0">
                <a:solidFill>
                  <a:srgbClr val="008F9B"/>
                </a:solidFill>
                <a:cs typeface="Times New Roman"/>
              </a:rPr>
              <a:t>Jimmy TABARAND</a:t>
            </a:r>
          </a:p>
          <a:p>
            <a:endParaRPr lang="fr-FR" sz="700" dirty="0">
              <a:solidFill>
                <a:srgbClr val="008F9B"/>
              </a:solidFill>
              <a:cs typeface="Times New Roman"/>
            </a:endParaRP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CD3B8EA6-BB52-422A-BA40-F584E90C3F8F}"/>
              </a:ext>
            </a:extLst>
          </p:cNvPr>
          <p:cNvSpPr txBox="1"/>
          <p:nvPr/>
        </p:nvSpPr>
        <p:spPr>
          <a:xfrm>
            <a:off x="2765083" y="3938344"/>
            <a:ext cx="1741808" cy="1084912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fr-FR" sz="750" b="1" dirty="0"/>
              <a:t>ED SEPJG</a:t>
            </a:r>
            <a:endParaRPr lang="fr-FR" sz="750" dirty="0"/>
          </a:p>
          <a:p>
            <a:r>
              <a:rPr lang="fr-FR" sz="700" dirty="0">
                <a:solidFill>
                  <a:srgbClr val="008F9B"/>
                </a:solidFill>
              </a:rPr>
              <a:t>Franceline BEYBOT</a:t>
            </a:r>
            <a:endParaRPr lang="fr-FR" sz="700" dirty="0"/>
          </a:p>
          <a:p>
            <a:r>
              <a:rPr lang="fr-FR" sz="750" b="1" dirty="0"/>
              <a:t>ED LLSHS</a:t>
            </a:r>
            <a:endParaRPr lang="fr-FR" sz="750" dirty="0"/>
          </a:p>
          <a:p>
            <a:r>
              <a:rPr lang="fr-FR" sz="700" dirty="0">
                <a:solidFill>
                  <a:srgbClr val="008F9B"/>
                </a:solidFill>
              </a:rPr>
              <a:t>Valérie GENESTE</a:t>
            </a:r>
          </a:p>
          <a:p>
            <a:pPr lvl="0"/>
            <a:r>
              <a:rPr lang="fr-FR" sz="750" b="1" dirty="0"/>
              <a:t>ED SVSAE</a:t>
            </a:r>
            <a:endParaRPr lang="fr-FR" sz="700" b="1" dirty="0"/>
          </a:p>
          <a:p>
            <a:r>
              <a:rPr lang="fr-FR" sz="700" dirty="0">
                <a:solidFill>
                  <a:srgbClr val="008F9B"/>
                </a:solidFill>
              </a:rPr>
              <a:t>Perrine CLUZEL</a:t>
            </a:r>
          </a:p>
          <a:p>
            <a:pPr algn="ctr"/>
            <a:endParaRPr lang="fr-FR" sz="700" b="1" dirty="0">
              <a:solidFill>
                <a:srgbClr val="008F9B"/>
              </a:solidFill>
            </a:endParaRPr>
          </a:p>
          <a:p>
            <a:r>
              <a:rPr lang="fr-FR" sz="700" b="1" dirty="0"/>
              <a:t>		 ED SF</a:t>
            </a:r>
            <a:endParaRPr lang="fr-FR" sz="700" dirty="0">
              <a:solidFill>
                <a:srgbClr val="008F9B"/>
              </a:solidFill>
            </a:endParaRPr>
          </a:p>
          <a:p>
            <a:r>
              <a:rPr lang="fr-FR" sz="700" dirty="0">
                <a:solidFill>
                  <a:srgbClr val="008F9B"/>
                </a:solidFill>
              </a:rPr>
              <a:t>Soline CONNIER</a:t>
            </a:r>
            <a:endParaRPr lang="fr-FR" sz="700" dirty="0">
              <a:solidFill>
                <a:prstClr val="black"/>
              </a:solidFill>
            </a:endParaRPr>
          </a:p>
          <a:p>
            <a:endParaRPr lang="fr-FR" sz="700" b="1" dirty="0">
              <a:solidFill>
                <a:prstClr val="black"/>
              </a:solidFill>
            </a:endParaRPr>
          </a:p>
          <a:p>
            <a:r>
              <a:rPr lang="fr-FR" sz="700" b="1" dirty="0">
                <a:solidFill>
                  <a:prstClr val="black"/>
                </a:solidFill>
              </a:rPr>
              <a:t>ED SPI</a:t>
            </a:r>
            <a:endParaRPr lang="fr-FR" sz="700" b="1" dirty="0"/>
          </a:p>
          <a:p>
            <a:pPr lvl="0"/>
            <a:r>
              <a:rPr lang="fr-FR" sz="700" dirty="0">
                <a:solidFill>
                  <a:srgbClr val="008F9B"/>
                </a:solidFill>
              </a:rPr>
              <a:t>Alexandre BRUN</a:t>
            </a:r>
          </a:p>
        </p:txBody>
      </p:sp>
      <p:sp>
        <p:nvSpPr>
          <p:cNvPr id="59" name="Rectangle à coins arrondis 16">
            <a:extLst>
              <a:ext uri="{FF2B5EF4-FFF2-40B4-BE49-F238E27FC236}">
                <a16:creationId xmlns:a16="http://schemas.microsoft.com/office/drawing/2014/main" id="{106A40DA-2517-4DD0-A310-EA93879EF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7212" y="373981"/>
            <a:ext cx="1340261" cy="4385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4BACC6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fr-FR" sz="800" b="1" dirty="0">
                <a:ea typeface="Calibri"/>
                <a:cs typeface="Times New Roman"/>
              </a:rPr>
              <a:t>Assistante de Direction</a:t>
            </a:r>
          </a:p>
          <a:p>
            <a:pPr algn="ctr"/>
            <a:r>
              <a:rPr lang="fr-FR" sz="800" dirty="0">
                <a:solidFill>
                  <a:srgbClr val="008F9B"/>
                </a:solidFill>
                <a:latin typeface="Calibri"/>
                <a:ea typeface="Calibri"/>
                <a:cs typeface="Times New Roman"/>
              </a:rPr>
              <a:t>Elodie FETIVEAU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B7BD34D-6370-4E85-9273-56EE3633FA3E}"/>
              </a:ext>
            </a:extLst>
          </p:cNvPr>
          <p:cNvSpPr txBox="1"/>
          <p:nvPr/>
        </p:nvSpPr>
        <p:spPr>
          <a:xfrm>
            <a:off x="465902" y="3776028"/>
            <a:ext cx="12899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rgbClr val="008F9B"/>
                </a:solidFill>
                <a:cs typeface="Calibri" panose="020F0502020204030204" pitchFamily="34" charset="0"/>
              </a:rPr>
              <a:t>   </a:t>
            </a:r>
            <a:r>
              <a:rPr lang="fr-FR" sz="700" dirty="0">
                <a:solidFill>
                  <a:srgbClr val="008F9B"/>
                </a:solidFill>
                <a:cs typeface="Calibri" panose="020F0502020204030204" pitchFamily="34" charset="0"/>
              </a:rPr>
              <a:t>Sophie MONCEAU</a:t>
            </a:r>
            <a:endParaRPr lang="fr-FR" sz="7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AA7E749-D019-1BED-044B-3EE1550473CC}"/>
              </a:ext>
            </a:extLst>
          </p:cNvPr>
          <p:cNvSpPr txBox="1"/>
          <p:nvPr/>
        </p:nvSpPr>
        <p:spPr>
          <a:xfrm>
            <a:off x="5223826" y="3892423"/>
            <a:ext cx="85792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Thomas KASAZIAN</a:t>
            </a:r>
          </a:p>
          <a:p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Marine PUVINEL</a:t>
            </a:r>
          </a:p>
          <a:p>
            <a:r>
              <a:rPr lang="fr-FR" sz="700" dirty="0">
                <a:solidFill>
                  <a:srgbClr val="008F9B"/>
                </a:solidFill>
                <a:ea typeface="Calibri"/>
                <a:cs typeface="Times New Roman"/>
              </a:rPr>
              <a:t>Camille COMPAIN</a:t>
            </a:r>
          </a:p>
        </p:txBody>
      </p:sp>
    </p:spTree>
    <p:extLst>
      <p:ext uri="{BB962C8B-B14F-4D97-AF65-F5344CB8AC3E}">
        <p14:creationId xmlns:p14="http://schemas.microsoft.com/office/powerpoint/2010/main" val="2711320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9"/>
            <a:ext cx="7272808" cy="1599697"/>
          </a:xfrm>
          <a:prstGeom prst="rect">
            <a:avLst/>
          </a:prstGeom>
          <a:noFill/>
        </p:spPr>
        <p:txBody>
          <a:bodyPr wrap="square" lIns="90706" tIns="45353" rIns="90706" bIns="45353" rtlCol="0">
            <a:spAutoFit/>
          </a:bodyPr>
          <a:lstStyle/>
          <a:p>
            <a:pPr defTabSz="914378"/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Lorem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ipsum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dolor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sit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amet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consectetuer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adipiscing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elit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Aenean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commodo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ligula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eget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dolor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Aenean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massa.</a:t>
            </a:r>
          </a:p>
          <a:p>
            <a:pPr defTabSz="914378"/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Cum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sociis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natoque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penatibus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et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magnis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dis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parturient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montes,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nascetur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ridiculus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mus.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Donec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quam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felis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ultricies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nec,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pellentesque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eu, pretium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quis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sem.</a:t>
            </a:r>
          </a:p>
          <a:p>
            <a:pPr defTabSz="914378"/>
            <a:endParaRPr lang="fr-FR" sz="1400" dirty="0">
              <a:solidFill>
                <a:prstClr val="black">
                  <a:lumMod val="95000"/>
                  <a:lumOff val="5000"/>
                </a:prstClr>
              </a:solidFill>
              <a:latin typeface="Calibri"/>
            </a:endParaRPr>
          </a:p>
          <a:p>
            <a:pPr defTabSz="914378"/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Nulla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consequat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massa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quis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enim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Donec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pede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justo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fringilla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vel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aliquet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nec,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vulputate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eget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arcu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In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enim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justo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rhoncus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ut,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imperdiet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a,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venenatis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vitae,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justo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650" y="1388266"/>
            <a:ext cx="1760218" cy="368591"/>
          </a:xfrm>
          <a:prstGeom prst="rect">
            <a:avLst/>
          </a:prstGeom>
          <a:noFill/>
        </p:spPr>
        <p:txBody>
          <a:bodyPr wrap="none" lIns="90706" tIns="45353" rIns="90706" bIns="45353" rtlCol="0">
            <a:spAutoFit/>
          </a:bodyPr>
          <a:lstStyle/>
          <a:p>
            <a:pPr defTabSz="914378"/>
            <a:r>
              <a:rPr lang="fr-FR" b="1" dirty="0">
                <a:solidFill>
                  <a:srgbClr val="008F9B"/>
                </a:solidFill>
                <a:latin typeface="Calibri"/>
              </a:rPr>
              <a:t>Titre de chapitre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34755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579BB58B-20A1-2042-9D8F-053293209652}"/>
              </a:ext>
            </a:extLst>
          </p:cNvPr>
          <p:cNvSpPr txBox="1"/>
          <p:nvPr/>
        </p:nvSpPr>
        <p:spPr>
          <a:xfrm>
            <a:off x="41911" y="2452240"/>
            <a:ext cx="4728985" cy="229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>
              <a:lnSpc>
                <a:spcPct val="115000"/>
              </a:lnSpc>
            </a:pPr>
            <a:r>
              <a:rPr lang="fr-FR" sz="800" b="1" dirty="0">
                <a:solidFill>
                  <a:prstClr val="black"/>
                </a:solidFill>
                <a:ea typeface="Calibri"/>
                <a:cs typeface="Times New Roman"/>
              </a:rPr>
              <a:t>PILOTAGE SI RECHERCHE, DONNÉES ET INDICATEURS :</a:t>
            </a:r>
          </a:p>
          <a:p>
            <a:pPr marL="171446" indent="-171446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ea typeface="Calibri"/>
                <a:cs typeface="Times New Roman"/>
              </a:rPr>
              <a:t>Pilotage du Système d'Information Recherche (GRAAL) et mise à jour du RNSR</a:t>
            </a:r>
          </a:p>
          <a:p>
            <a:pPr marL="171446" indent="-171446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ea typeface="Calibri"/>
                <a:cs typeface="Times New Roman"/>
              </a:rPr>
              <a:t>Rapport Recherche annuel de l’établissement</a:t>
            </a:r>
          </a:p>
          <a:p>
            <a:pPr marL="171446" indent="-171446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ea typeface="Calibri"/>
                <a:cs typeface="Times New Roman"/>
              </a:rPr>
              <a:t>Production d’indicateurs, pilotage et traitement des enquêtes ministérielles et internes</a:t>
            </a:r>
          </a:p>
          <a:p>
            <a:pPr marL="171446" indent="-171446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ea typeface="Calibri"/>
                <a:cs typeface="Times New Roman"/>
              </a:rPr>
              <a:t>Relations ONR, Ministère et HCERES – Suivis divers : label HRS4R + Protocole NAGOYA  + Hôtel d’entreprises</a:t>
            </a:r>
          </a:p>
          <a:p>
            <a:pPr marL="171446" indent="-171446" algn="just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Suivi des structures scientifiques en réseau (GIS, GDR etc.)</a:t>
            </a:r>
          </a:p>
          <a:p>
            <a:pPr marL="171446" indent="-171446" algn="just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Demandes de mobilité interne des enseignants-chercheurs</a:t>
            </a:r>
          </a:p>
          <a:p>
            <a:pPr algn="just" defTabSz="914378">
              <a:lnSpc>
                <a:spcPct val="115000"/>
              </a:lnSpc>
            </a:pPr>
            <a:endParaRPr lang="fr-FR" sz="900" i="1" dirty="0">
              <a:solidFill>
                <a:prstClr val="black"/>
              </a:solidFill>
              <a:highlight>
                <a:srgbClr val="FFFF00"/>
              </a:highlight>
              <a:ea typeface="Calibri"/>
              <a:cs typeface="Times New Roman"/>
            </a:endParaRPr>
          </a:p>
          <a:p>
            <a:pPr algn="just" defTabSz="914378">
              <a:lnSpc>
                <a:spcPct val="115000"/>
              </a:lnSpc>
            </a:pPr>
            <a:r>
              <a:rPr lang="fr-FR" sz="800" b="1" dirty="0">
                <a:solidFill>
                  <a:prstClr val="black"/>
                </a:solidFill>
                <a:cs typeface="Times New Roman"/>
              </a:rPr>
              <a:t>SÉCURITÉ, ÉTHIQUE ET DÉONTOLOGIE :</a:t>
            </a:r>
          </a:p>
          <a:p>
            <a:pPr defTabSz="914378">
              <a:lnSpc>
                <a:spcPct val="115000"/>
              </a:lnSpc>
            </a:pPr>
            <a:endParaRPr lang="fr-FR" sz="100" i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71446" indent="-171446" algn="just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Instruction des demandes d’accès en Zone à Régime Restrictif (ZRR)</a:t>
            </a:r>
          </a:p>
          <a:p>
            <a:pPr marL="171446" indent="-171446" algn="just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ea typeface="Calibri"/>
                <a:cs typeface="Times New Roman"/>
              </a:rPr>
              <a:t>Intégrité scientifique et déontologie, traitement des demandes RIPH2 et RIPH3, IRB UCA + Gestion comité éthique UCA</a:t>
            </a:r>
            <a:endParaRPr lang="fr-FR" sz="900" i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71446" indent="-171446" algn="just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Suivi de la mise à jour des règlements intérieurs des unités de recherche</a:t>
            </a:r>
            <a:endParaRPr lang="fr-FR" sz="900" i="1" dirty="0">
              <a:highlight>
                <a:srgbClr val="FFFF00"/>
              </a:highlight>
              <a:ea typeface="Calibri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3534" y="267494"/>
            <a:ext cx="8245077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8"/>
            <a:r>
              <a:rPr lang="fr-FR" sz="1500" b="1" dirty="0">
                <a:solidFill>
                  <a:prstClr val="black"/>
                </a:solidFill>
                <a:latin typeface="+mj-lt"/>
              </a:rPr>
              <a:t>DIRECTION DE LA RECHERCHE ET DES ETUDES DOCTORALES</a:t>
            </a:r>
          </a:p>
          <a:p>
            <a:pPr algn="ctr" defTabSz="914378"/>
            <a:r>
              <a:rPr lang="fr-FR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POLE APPUI AU PILOTAGE ET A L’ACTIVITE DES LABORATOIRES</a:t>
            </a:r>
            <a:r>
              <a:rPr lang="fr-FR" sz="15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</a:p>
          <a:p>
            <a:pPr algn="ctr" defTabSz="914378"/>
            <a:r>
              <a:rPr lang="fr-FR" sz="9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hlinkClick r:id="rId3"/>
              </a:rPr>
              <a:t>https://dred.uca.fr/PAPAL</a:t>
            </a:r>
            <a:endParaRPr lang="fr-FR" sz="900" b="1" i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1CDB747-B6AB-491A-9A9D-4CC2713F0415}"/>
              </a:ext>
            </a:extLst>
          </p:cNvPr>
          <p:cNvSpPr txBox="1"/>
          <p:nvPr/>
        </p:nvSpPr>
        <p:spPr>
          <a:xfrm>
            <a:off x="4753543" y="2460698"/>
            <a:ext cx="4316804" cy="2135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378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sz="800" b="1" dirty="0">
                <a:solidFill>
                  <a:prstClr val="black"/>
                </a:solidFill>
                <a:cs typeface="Times New Roman"/>
              </a:rPr>
              <a:t>ACTIVITÉ</a:t>
            </a:r>
            <a:r>
              <a:rPr kumimoji="0" lang="fr-FR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</a:t>
            </a:r>
            <a:r>
              <a:rPr lang="fr-FR" sz="800" b="1" dirty="0">
                <a:solidFill>
                  <a:prstClr val="black"/>
                </a:solidFill>
                <a:cs typeface="Times New Roman"/>
              </a:rPr>
              <a:t>DES LABORATOIRES :</a:t>
            </a:r>
          </a:p>
          <a:p>
            <a:pPr marL="171446" indent="-171446" defTabSz="914378">
              <a:lnSpc>
                <a:spcPct val="115000"/>
              </a:lnSpc>
              <a:buFont typeface="Arial" panose="020B0604020202020204" pitchFamily="34" charset="0"/>
              <a:buChar char="•"/>
              <a:defRPr/>
            </a:pPr>
            <a:r>
              <a:rPr kumimoji="0" lang="fr-FR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Gestion des actions scientifiques transverses du Conseil de la Recherche </a:t>
            </a:r>
          </a:p>
          <a:p>
            <a:pPr marL="171446" marR="0" lvl="0" indent="-171446" algn="l" defTabSz="914378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Suivi des AAP I-Site hors CIR</a:t>
            </a:r>
          </a:p>
          <a:p>
            <a:pPr marL="171446" marR="0" lvl="0" indent="-171446" algn="just" defTabSz="914378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Appui à l’organisation des colloques </a:t>
            </a:r>
          </a:p>
          <a:p>
            <a:pPr marL="171446" marR="0" lvl="0" indent="-171446" algn="just" defTabSz="914378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Contractualisation de l’accueil des personnels hébergés – Gestion de conventions (versement/reversement, subvention </a:t>
            </a:r>
            <a:r>
              <a:rPr kumimoji="0" lang="fr-FR" sz="9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Calibri"/>
                <a:cs typeface="Times New Roman"/>
              </a:rPr>
              <a:t>hors AAP, </a:t>
            </a:r>
            <a:r>
              <a:rPr kumimoji="0" lang="fr-FR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etc…) </a:t>
            </a:r>
          </a:p>
          <a:p>
            <a:pPr marL="171446" marR="0" lvl="0" indent="-171446" algn="just" defTabSz="914378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Gestion des appels à cotisation des pôles de compétitivité</a:t>
            </a:r>
          </a:p>
          <a:p>
            <a:pPr marR="0" lvl="0" algn="just" defTabSz="914378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9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defTabSz="914378">
              <a:lnSpc>
                <a:spcPct val="115000"/>
              </a:lnSpc>
              <a:defRPr/>
            </a:pPr>
            <a:r>
              <a:rPr lang="fr-FR" sz="800" b="1" dirty="0">
                <a:solidFill>
                  <a:prstClr val="black"/>
                </a:solidFill>
                <a:cs typeface="Times New Roman"/>
              </a:rPr>
              <a:t>GESTION DES LABORATOIRES :</a:t>
            </a:r>
          </a:p>
          <a:p>
            <a:pPr marL="171446" indent="-171446" algn="just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Appui à la gestion administrative et financière </a:t>
            </a:r>
            <a:r>
              <a:rPr lang="fr-FR" sz="900" i="1" dirty="0">
                <a:ea typeface="Calibri"/>
                <a:cs typeface="Times New Roman"/>
              </a:rPr>
              <a:t>d’unités</a:t>
            </a: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 et structures de recherche de l’établissement.</a:t>
            </a:r>
          </a:p>
          <a:p>
            <a:pPr marL="628646" lvl="1" indent="-171446" algn="just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ea typeface="Calibri"/>
                <a:cs typeface="Times New Roman"/>
              </a:rPr>
              <a:t>ponctuel en cas de gestionnaire absent(e) ou charge de travail inhabituelle</a:t>
            </a:r>
          </a:p>
          <a:p>
            <a:pPr marL="628646" lvl="1" indent="-171446" algn="just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ea typeface="Calibri"/>
                <a:cs typeface="Times New Roman"/>
              </a:rPr>
              <a:t>régulier pour les unités/structures n’ayant pas de gestionnaire financier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EB31BEE-787D-4484-AAA9-ECA77E02BE07}"/>
              </a:ext>
            </a:extLst>
          </p:cNvPr>
          <p:cNvSpPr/>
          <p:nvPr/>
        </p:nvSpPr>
        <p:spPr>
          <a:xfrm>
            <a:off x="58382" y="987894"/>
            <a:ext cx="4803521" cy="1690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78"/>
            <a:r>
              <a:rPr lang="fr-FR" sz="1100" b="1" dirty="0">
                <a:solidFill>
                  <a:prstClr val="black"/>
                </a:solidFill>
              </a:rPr>
              <a:t>Thomas AREAL </a:t>
            </a:r>
            <a:r>
              <a:rPr lang="fr-FR" sz="1200" dirty="0">
                <a:solidFill>
                  <a:schemeClr val="accent5">
                    <a:lumMod val="75000"/>
                  </a:schemeClr>
                </a:solidFill>
              </a:rPr>
              <a:t>-</a:t>
            </a:r>
            <a:r>
              <a:rPr lang="fr-FR" sz="12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r-FR" sz="1000" dirty="0">
                <a:solidFill>
                  <a:schemeClr val="accent5">
                    <a:lumMod val="75000"/>
                  </a:schemeClr>
                </a:solidFill>
              </a:rPr>
              <a:t>Chef de Pôle - 04 73 40 52 35</a:t>
            </a:r>
            <a:endParaRPr lang="fr-FR" sz="900" dirty="0">
              <a:solidFill>
                <a:schemeClr val="accent5">
                  <a:lumMod val="75000"/>
                </a:schemeClr>
              </a:solidFill>
            </a:endParaRPr>
          </a:p>
          <a:p>
            <a:pPr defTabSz="914378"/>
            <a:endParaRPr lang="fr-FR" sz="1100" b="1" dirty="0">
              <a:ea typeface="Calibri"/>
              <a:cs typeface="Times New Roman"/>
            </a:endParaRPr>
          </a:p>
          <a:p>
            <a:pPr defTabSz="914378">
              <a:lnSpc>
                <a:spcPct val="115000"/>
              </a:lnSpc>
            </a:pPr>
            <a:r>
              <a:rPr lang="fr-FR" sz="1050" b="1" u="sng" dirty="0">
                <a:solidFill>
                  <a:prstClr val="black"/>
                </a:solidFill>
                <a:cs typeface="Times New Roman"/>
              </a:rPr>
              <a:t>PILOTAGE ET ACTIVITÉ DES LABORATOIRES </a:t>
            </a:r>
          </a:p>
          <a:p>
            <a:pPr defTabSz="914378">
              <a:lnSpc>
                <a:spcPct val="115000"/>
              </a:lnSpc>
            </a:pPr>
            <a:endParaRPr lang="fr-FR" sz="500" b="1" dirty="0">
              <a:solidFill>
                <a:prstClr val="black"/>
              </a:solidFill>
              <a:cs typeface="Times New Roman"/>
            </a:endParaRPr>
          </a:p>
          <a:p>
            <a:pPr defTabSz="914378"/>
            <a:r>
              <a:rPr lang="fr-FR" sz="900" b="1" dirty="0">
                <a:solidFill>
                  <a:prstClr val="black"/>
                </a:solidFill>
              </a:rPr>
              <a:t>Alain MONCELET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–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Responsable UCA Accélérateur et chargé de projets – 04 73 40 51 43</a:t>
            </a:r>
          </a:p>
          <a:p>
            <a:pPr defTabSz="914378"/>
            <a:r>
              <a:rPr lang="fr-FR" sz="900" b="1" dirty="0">
                <a:solidFill>
                  <a:prstClr val="black"/>
                </a:solidFill>
              </a:rPr>
              <a:t>Christelle LE TIEC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–</a:t>
            </a:r>
            <a:r>
              <a:rPr lang="fr-FR" sz="9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Technicienne en gestion administrative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- 04 73 40 71 53</a:t>
            </a:r>
          </a:p>
          <a:p>
            <a:pPr defTabSz="914378"/>
            <a:r>
              <a:rPr lang="fr-FR" sz="900" b="1" dirty="0">
                <a:solidFill>
                  <a:prstClr val="black"/>
                </a:solidFill>
              </a:rPr>
              <a:t>Yolande HOUOT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–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cs typeface="Times New Roman"/>
              </a:rPr>
              <a:t>Adjointe en gestion administrative -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 04 73 40 52 45</a:t>
            </a:r>
          </a:p>
          <a:p>
            <a:pPr defTabSz="914378"/>
            <a:r>
              <a:rPr lang="fr-FR" sz="900" b="1" dirty="0">
                <a:solidFill>
                  <a:prstClr val="black"/>
                </a:solidFill>
              </a:rPr>
              <a:t>Sophie MONCEAU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–</a:t>
            </a:r>
            <a:r>
              <a:rPr lang="fr-FR" sz="900" b="1" dirty="0">
                <a:ea typeface="Calibri"/>
                <a:cs typeface="Times New Roman"/>
              </a:rPr>
              <a:t>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Gestionnaire Comité Ethique UCA – 04 73 40 64 71</a:t>
            </a:r>
          </a:p>
          <a:p>
            <a:pPr defTabSz="914378"/>
            <a:r>
              <a:rPr lang="fr-FR" sz="900" b="1" dirty="0">
                <a:solidFill>
                  <a:prstClr val="black"/>
                </a:solidFill>
              </a:rPr>
              <a:t>Chloé GOULLON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–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Technicienne en gestion administrative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– 04 73 40 70 62</a:t>
            </a:r>
          </a:p>
          <a:p>
            <a:pPr defTabSz="914378"/>
            <a:endParaRPr lang="fr-FR" sz="900" dirty="0">
              <a:solidFill>
                <a:schemeClr val="accent5">
                  <a:lumMod val="75000"/>
                </a:schemeClr>
              </a:solidFill>
              <a:ea typeface="Calibri"/>
              <a:cs typeface="Times New Roman"/>
            </a:endParaRPr>
          </a:p>
          <a:p>
            <a:pPr defTabSz="914378"/>
            <a:endParaRPr lang="fr-FR" sz="900" dirty="0">
              <a:solidFill>
                <a:schemeClr val="accent5">
                  <a:lumMod val="75000"/>
                </a:schemeClr>
              </a:solidFill>
              <a:ea typeface="Calibri"/>
              <a:cs typeface="Times New Roman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702C6AF-44E5-41B4-A3A7-F27265BDA885}"/>
              </a:ext>
            </a:extLst>
          </p:cNvPr>
          <p:cNvSpPr txBox="1"/>
          <p:nvPr/>
        </p:nvSpPr>
        <p:spPr>
          <a:xfrm>
            <a:off x="4737676" y="1323007"/>
            <a:ext cx="3843108" cy="1124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8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/>
              </a:rPr>
              <a:t>PÔLE ADMINISTRATIF DE RENFORT TECHNIQUE ET D’APPUI A LA GESTION DES LABORATOIRES (PARTAGE)</a:t>
            </a:r>
          </a:p>
          <a:p>
            <a:pPr marL="0" marR="0" lvl="0" indent="0" algn="l" defTabSz="914378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/>
            </a:endParaRPr>
          </a:p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Jimmy TABARAND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– Gestionnaire financier – 04 73 40 62 54</a:t>
            </a:r>
          </a:p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Christian LECOUET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– Gestionnaire financier – 04 73 40 52 56</a:t>
            </a:r>
          </a:p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Stéphanie DE JESUS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– Gestionnaire financière - 04 73 40 61 86</a:t>
            </a:r>
          </a:p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Malika KAHLA </a:t>
            </a:r>
            <a:r>
              <a:rPr kumimoji="0" lang="fr-FR" sz="9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– Gestionnaire financière – 04 73 40 62 29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6A8BFEF-A9A1-4B2F-8251-8A89B45A57B5}"/>
              </a:ext>
            </a:extLst>
          </p:cNvPr>
          <p:cNvSpPr/>
          <p:nvPr/>
        </p:nvSpPr>
        <p:spPr>
          <a:xfrm>
            <a:off x="-5752" y="110046"/>
            <a:ext cx="9149752" cy="837960"/>
          </a:xfrm>
          <a:prstGeom prst="rect">
            <a:avLst/>
          </a:prstGeom>
          <a:solidFill>
            <a:schemeClr val="bg1">
              <a:lumMod val="6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599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930"/>
            <a:ext cx="9144000" cy="5134755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98C82EC8-3E56-47E6-A45A-E1AA6BE0B6AA}"/>
              </a:ext>
            </a:extLst>
          </p:cNvPr>
          <p:cNvSpPr txBox="1"/>
          <p:nvPr/>
        </p:nvSpPr>
        <p:spPr>
          <a:xfrm>
            <a:off x="899592" y="1964329"/>
            <a:ext cx="7272808" cy="1599697"/>
          </a:xfrm>
          <a:prstGeom prst="rect">
            <a:avLst/>
          </a:prstGeom>
          <a:noFill/>
        </p:spPr>
        <p:txBody>
          <a:bodyPr wrap="square" lIns="90706" tIns="45353" rIns="90706" bIns="45353" rtlCol="0">
            <a:spAutoFit/>
          </a:bodyPr>
          <a:lstStyle/>
          <a:p>
            <a:pPr defTabSz="914378"/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Lorem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ipsum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dolor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sit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amet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consectetuer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adipiscing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elit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Aenean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commodo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ligula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eget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dolor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Aenean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massa.</a:t>
            </a:r>
          </a:p>
          <a:p>
            <a:pPr defTabSz="914378"/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Cum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sociis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natoque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penatibus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et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magnis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dis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parturient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montes,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nascetur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ridiculus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mus.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Donec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quam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felis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ultricies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nec,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pellentesque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eu, pretium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quis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sem.</a:t>
            </a:r>
          </a:p>
          <a:p>
            <a:pPr defTabSz="914378"/>
            <a:endParaRPr lang="fr-FR" sz="1400" dirty="0">
              <a:solidFill>
                <a:prstClr val="black">
                  <a:lumMod val="95000"/>
                  <a:lumOff val="5000"/>
                </a:prstClr>
              </a:solidFill>
              <a:latin typeface="Calibri"/>
            </a:endParaRPr>
          </a:p>
          <a:p>
            <a:pPr defTabSz="914378"/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Nulla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consequat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massa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quis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enim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Donec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pede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justo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fringilla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vel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aliquet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nec,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vulputate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eget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arcu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In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enim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justo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rhoncus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ut,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imperdiet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a,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venenatis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vitae,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justo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4CFA69E-AFB8-4F73-A4E1-44C1B5B3FEFA}"/>
              </a:ext>
            </a:extLst>
          </p:cNvPr>
          <p:cNvSpPr txBox="1"/>
          <p:nvPr/>
        </p:nvSpPr>
        <p:spPr>
          <a:xfrm>
            <a:off x="908650" y="1388266"/>
            <a:ext cx="1760218" cy="368591"/>
          </a:xfrm>
          <a:prstGeom prst="rect">
            <a:avLst/>
          </a:prstGeom>
          <a:noFill/>
        </p:spPr>
        <p:txBody>
          <a:bodyPr wrap="none" lIns="90706" tIns="45353" rIns="90706" bIns="45353" rtlCol="0">
            <a:spAutoFit/>
          </a:bodyPr>
          <a:lstStyle/>
          <a:p>
            <a:pPr defTabSz="914378"/>
            <a:r>
              <a:rPr lang="fr-FR" b="1" dirty="0">
                <a:solidFill>
                  <a:srgbClr val="008F9B"/>
                </a:solidFill>
                <a:latin typeface="Calibri"/>
              </a:rPr>
              <a:t>Titre de chapitre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FBA05A4B-C3B7-4A3D-8E5E-83F68F27E0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974" y="650"/>
            <a:ext cx="9144000" cy="5134755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37375513-0280-4171-BC85-C108D26D5BF7}"/>
              </a:ext>
            </a:extLst>
          </p:cNvPr>
          <p:cNvSpPr txBox="1"/>
          <p:nvPr/>
        </p:nvSpPr>
        <p:spPr>
          <a:xfrm>
            <a:off x="85844" y="1260194"/>
            <a:ext cx="4414147" cy="1524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>
              <a:lnSpc>
                <a:spcPct val="115000"/>
              </a:lnSpc>
            </a:pPr>
            <a:r>
              <a:rPr lang="fr-FR" sz="1050" b="1" u="sng" dirty="0">
                <a:solidFill>
                  <a:prstClr val="black"/>
                </a:solidFill>
                <a:ea typeface="Calibri"/>
                <a:cs typeface="Times New Roman"/>
              </a:rPr>
              <a:t>COLLEGE DES ECOLES DOCTORALES</a:t>
            </a:r>
          </a:p>
          <a:p>
            <a:r>
              <a:rPr lang="fr-FR" sz="900" i="1" dirty="0">
                <a:solidFill>
                  <a:schemeClr val="bg1">
                    <a:lumMod val="65000"/>
                  </a:schemeClr>
                </a:solidFill>
              </a:rPr>
              <a:t>Le CED assure la cohérence et la qualité globale du doctorat à l’UCA.</a:t>
            </a:r>
            <a:endParaRPr lang="fr-FR" sz="800" b="1" dirty="0">
              <a:solidFill>
                <a:srgbClr val="FF0000"/>
              </a:solidFill>
            </a:endParaRPr>
          </a:p>
          <a:p>
            <a:pPr lvl="0"/>
            <a:r>
              <a:rPr lang="fr-FR" sz="900" b="1" dirty="0">
                <a:solidFill>
                  <a:prstClr val="black"/>
                </a:solidFill>
              </a:rPr>
              <a:t>Carine CABASSU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-</a:t>
            </a:r>
            <a:r>
              <a:rPr lang="fr-FR" sz="9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Chargée des campagnes HDR et du pilotage événementiel CED 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- 04 73 40 77 99  </a:t>
            </a:r>
            <a:endParaRPr lang="fr-FR" sz="800" i="1" dirty="0"/>
          </a:p>
          <a:p>
            <a:pPr lvl="0"/>
            <a:r>
              <a:rPr lang="fr-FR" sz="900" b="1" dirty="0">
                <a:ea typeface="Calibri"/>
                <a:cs typeface="Times New Roman"/>
              </a:rPr>
              <a:t>Jules CHANCEL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ea typeface="Calibri"/>
                <a:cs typeface="Times New Roman"/>
              </a:rPr>
              <a:t>-</a:t>
            </a:r>
            <a:r>
              <a:rPr lang="fr-FR" sz="900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Chargé d’orientation et d’insertion professionnelle des doctorants - 04 73 17 72 07</a:t>
            </a:r>
            <a:endParaRPr lang="fr-FR" sz="800" dirty="0">
              <a:solidFill>
                <a:schemeClr val="accent5">
                  <a:lumMod val="75000"/>
                </a:schemeClr>
              </a:solidFill>
              <a:ea typeface="Calibri"/>
              <a:cs typeface="Times New Roman"/>
            </a:endParaRPr>
          </a:p>
          <a:p>
            <a:pPr lvl="0"/>
            <a:r>
              <a:rPr lang="fr-FR" sz="900" b="1" dirty="0">
                <a:ea typeface="Calibri"/>
                <a:cs typeface="Times New Roman"/>
              </a:rPr>
              <a:t>Fatima GONCALVES</a:t>
            </a:r>
            <a:r>
              <a:rPr lang="fr-FR" sz="900" dirty="0">
                <a:ea typeface="Calibri"/>
                <a:cs typeface="Times New Roman"/>
              </a:rPr>
              <a:t>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– Gestionnaire administrative et financière - 04 73 40 70 10 </a:t>
            </a:r>
          </a:p>
          <a:p>
            <a:pPr lvl="0" algn="just"/>
            <a:r>
              <a:rPr lang="fr-FR" sz="900" b="1" dirty="0"/>
              <a:t>Karen VERGNOL-REMONT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Chargée des projets d’évolution technique ou organisationnelle, de la coordination des évaluations, des budgets du CED et des 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EDs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 et de la sécurisation juridique des conventions - 04 73 40 77 94 </a:t>
            </a:r>
            <a:endParaRPr lang="fr-FR" sz="1050" b="1" dirty="0">
              <a:ea typeface="Calibri"/>
              <a:cs typeface="Times New Roman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7E45917-0B5C-4850-AD55-0D0E6CBEE41F}"/>
              </a:ext>
            </a:extLst>
          </p:cNvPr>
          <p:cNvSpPr/>
          <p:nvPr/>
        </p:nvSpPr>
        <p:spPr>
          <a:xfrm>
            <a:off x="106588" y="133705"/>
            <a:ext cx="8857899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8"/>
            <a:r>
              <a:rPr lang="fr-FR" sz="1500" b="1" dirty="0">
                <a:solidFill>
                  <a:prstClr val="black"/>
                </a:solidFill>
              </a:rPr>
              <a:t>DIRECTION DE LA RECHERCHE ET DES ETUDES DOCTORALES</a:t>
            </a:r>
          </a:p>
          <a:p>
            <a:pPr algn="ctr" defTabSz="914378"/>
            <a:r>
              <a:rPr lang="fr-FR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PÔLE ETUDES DOCTORALES ET HDR</a:t>
            </a:r>
          </a:p>
          <a:p>
            <a:pPr algn="ctr" defTabSz="914378"/>
            <a:r>
              <a:rPr lang="fr-FR" sz="9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hlinkClick r:id="rId3"/>
              </a:rPr>
              <a:t>https://dred.uca.fr/ED-HDR</a:t>
            </a:r>
            <a:endParaRPr lang="fr-FR" sz="1500" b="1" i="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8BBE584C-4DED-4AD8-A621-1D482D2AA788}"/>
              </a:ext>
            </a:extLst>
          </p:cNvPr>
          <p:cNvSpPr txBox="1"/>
          <p:nvPr/>
        </p:nvSpPr>
        <p:spPr>
          <a:xfrm>
            <a:off x="4520735" y="1279186"/>
            <a:ext cx="4584291" cy="1951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>
              <a:lnSpc>
                <a:spcPct val="115000"/>
              </a:lnSpc>
            </a:pPr>
            <a:r>
              <a:rPr lang="fr-FR" sz="1050" b="1" u="sng" dirty="0">
                <a:solidFill>
                  <a:prstClr val="black"/>
                </a:solidFill>
                <a:ea typeface="Calibri"/>
                <a:cs typeface="Times New Roman"/>
              </a:rPr>
              <a:t>ECOLES DOCTORALES </a:t>
            </a:r>
          </a:p>
          <a:p>
            <a:pPr algn="just" defTabSz="914378">
              <a:lnSpc>
                <a:spcPct val="115000"/>
              </a:lnSpc>
            </a:pPr>
            <a:r>
              <a:rPr lang="fr-FR" sz="900" i="1" dirty="0">
                <a:solidFill>
                  <a:schemeClr val="tx1">
                    <a:lumMod val="50000"/>
                    <a:lumOff val="50000"/>
                  </a:schemeClr>
                </a:solidFill>
                <a:ea typeface="Calibri"/>
                <a:cs typeface="Times New Roman"/>
              </a:rPr>
              <a:t>Les écoles doctorales sont un guichet unique pour les doctorants de l’inscription en doctorat à la délivrance du diplôme</a:t>
            </a:r>
            <a:endParaRPr lang="fr-FR" sz="9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defTabSz="914378">
              <a:lnSpc>
                <a:spcPct val="115000"/>
              </a:lnSpc>
            </a:pPr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Franceline BEYBOT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-</a:t>
            </a:r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Gestionnaire (référente ED SEJPG) - 04 73 40 71 48</a:t>
            </a:r>
          </a:p>
          <a:p>
            <a:pPr defTabSz="914378">
              <a:lnSpc>
                <a:spcPct val="115000"/>
              </a:lnSpc>
            </a:pPr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Alexandre BRUN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–</a:t>
            </a:r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Gestionnaire (référent ED SPI) - 04 73 40 76 09</a:t>
            </a:r>
          </a:p>
          <a:p>
            <a:pPr defTabSz="914378">
              <a:lnSpc>
                <a:spcPct val="115000"/>
              </a:lnSpc>
            </a:pPr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Perrine CLUZEL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ea typeface="Calibri"/>
                <a:cs typeface="Times New Roman"/>
              </a:rPr>
              <a:t>–</a:t>
            </a:r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ea typeface="Calibri"/>
                <a:cs typeface="Times New Roman"/>
              </a:rPr>
              <a:t>Gestionnaire (référente ED SVSAE) -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04 73 17 79 37</a:t>
            </a:r>
          </a:p>
          <a:p>
            <a:pPr defTabSz="914378">
              <a:lnSpc>
                <a:spcPct val="115000"/>
              </a:lnSpc>
            </a:pPr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Soline CONNIER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-</a:t>
            </a:r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Gestionnaire (référente ED SF) - 04 73 40 53 76 </a:t>
            </a:r>
          </a:p>
          <a:p>
            <a:pPr defTabSz="914378">
              <a:lnSpc>
                <a:spcPct val="115000"/>
              </a:lnSpc>
            </a:pPr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Valérie GENESTE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–</a:t>
            </a:r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Gestionnaire (référente ED LLSHS) - 04 73 34 68 25 MSH /04 73 40 52 61 </a:t>
            </a:r>
            <a:r>
              <a:rPr lang="fr-FR" sz="900" dirty="0" err="1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Cézeaux</a:t>
            </a:r>
            <a:endParaRPr lang="fr-FR" sz="900" dirty="0">
              <a:solidFill>
                <a:schemeClr val="accent5">
                  <a:lumMod val="75000"/>
                </a:schemeClr>
              </a:solidFill>
              <a:ea typeface="Calibri"/>
              <a:cs typeface="Times New Roman"/>
            </a:endParaRPr>
          </a:p>
          <a:p>
            <a:pPr defTabSz="914378">
              <a:lnSpc>
                <a:spcPct val="115000"/>
              </a:lnSpc>
            </a:pPr>
            <a:endParaRPr lang="fr-FR" sz="900" dirty="0">
              <a:solidFill>
                <a:schemeClr val="accent5">
                  <a:lumMod val="75000"/>
                </a:schemeClr>
              </a:solidFill>
              <a:ea typeface="Calibri"/>
              <a:cs typeface="Times New Roman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sz="800" dirty="0"/>
          </a:p>
          <a:p>
            <a:pPr defTabSz="914378">
              <a:lnSpc>
                <a:spcPct val="115000"/>
              </a:lnSpc>
            </a:pPr>
            <a:endParaRPr lang="fr-FR" sz="7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C0A8336-173E-42FB-B4A8-80BB46D950E5}"/>
              </a:ext>
            </a:extLst>
          </p:cNvPr>
          <p:cNvSpPr/>
          <p:nvPr/>
        </p:nvSpPr>
        <p:spPr>
          <a:xfrm>
            <a:off x="-5752" y="110046"/>
            <a:ext cx="9188726" cy="837960"/>
          </a:xfrm>
          <a:prstGeom prst="rect">
            <a:avLst/>
          </a:prstGeom>
          <a:solidFill>
            <a:schemeClr val="bg1">
              <a:lumMod val="6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D4F676E-69A4-4E2A-9C55-3BB0758ECA5A}"/>
              </a:ext>
            </a:extLst>
          </p:cNvPr>
          <p:cNvSpPr txBox="1"/>
          <p:nvPr/>
        </p:nvSpPr>
        <p:spPr>
          <a:xfrm>
            <a:off x="106588" y="1017576"/>
            <a:ext cx="463867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72113" marR="0" lvl="0" indent="-5472113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Karen VERGNOL-REMONT</a:t>
            </a: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</a:t>
            </a: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</a:t>
            </a: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05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Cheffe de Pôle - 04 73 40 77 94        </a:t>
            </a: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srgbClr val="4BACC6">
                  <a:lumMod val="75000"/>
                </a:srgbClr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E07B748-0925-50D8-5761-45BEE2E9DD85}"/>
              </a:ext>
            </a:extLst>
          </p:cNvPr>
          <p:cNvSpPr txBox="1"/>
          <p:nvPr/>
        </p:nvSpPr>
        <p:spPr>
          <a:xfrm>
            <a:off x="26291" y="2737936"/>
            <a:ext cx="461772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900" b="1" dirty="0"/>
              <a:t> </a:t>
            </a:r>
            <a:r>
              <a:rPr lang="fr-FR" sz="1000" dirty="0"/>
              <a:t>Le Collège des écoles doctorales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b="1" dirty="0"/>
              <a:t>pilote et coordonne</a:t>
            </a:r>
            <a:r>
              <a:rPr lang="fr-FR" sz="900" dirty="0"/>
              <a:t> les écoles doctorales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b="1" dirty="0"/>
              <a:t>harmonise les règles</a:t>
            </a:r>
            <a:r>
              <a:rPr lang="fr-FR" sz="900" dirty="0"/>
              <a:t> du doctorat (inscription, suivi, soutenance)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b="1" dirty="0"/>
              <a:t>organise la formation doctorale transversale</a:t>
            </a:r>
            <a:r>
              <a:rPr lang="fr-FR" sz="9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b="1" dirty="0"/>
              <a:t>veille à la qualité et au suivi des thèses</a:t>
            </a:r>
            <a:r>
              <a:rPr lang="fr-FR" sz="9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b="1" dirty="0"/>
              <a:t>contribue à la stratégie et à la valorisation du doctorat</a:t>
            </a:r>
            <a:r>
              <a:rPr lang="fr-FR" sz="900" dirty="0"/>
              <a:t> </a:t>
            </a:r>
          </a:p>
          <a:p>
            <a:endParaRPr lang="fr-FR" sz="900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8023A111-3E43-E00F-5A86-81783736D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3026" y="2647631"/>
            <a:ext cx="2550698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altLang="fr-FR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Les </a:t>
            </a:r>
            <a:r>
              <a:rPr lang="fr-FR" altLang="fr-FR" sz="1000" dirty="0"/>
              <a:t>5 écoles doctorales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recrutent et admettent les doctorants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assurent le suivi et l’encadrement des thèses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organisent la formation doctorale de spécialité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142AC4C-EAE4-3697-F748-8B321E2909BB}"/>
              </a:ext>
            </a:extLst>
          </p:cNvPr>
          <p:cNvSpPr txBox="1"/>
          <p:nvPr/>
        </p:nvSpPr>
        <p:spPr>
          <a:xfrm>
            <a:off x="1475656" y="3684349"/>
            <a:ext cx="5687687" cy="12157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b="1" dirty="0"/>
              <a:t>Principales missions transverses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900" b="1" dirty="0"/>
              <a:t>Harmonisation des pratiques</a:t>
            </a:r>
            <a:r>
              <a:rPr lang="fr-FR" sz="900" dirty="0"/>
              <a:t> : aligner les règles et procédures (inscription, suivi, soutenance, formation) entre toutes les ED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900" b="1" dirty="0"/>
              <a:t>Coordination de la formation doctorale</a:t>
            </a:r>
            <a:r>
              <a:rPr lang="fr-FR" sz="900" dirty="0"/>
              <a:t> : construction et gestion de l’offre de formations transversales communes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900" b="1" dirty="0"/>
              <a:t>Suivi du parcours doctoral</a:t>
            </a:r>
            <a:r>
              <a:rPr lang="fr-FR" sz="900" dirty="0"/>
              <a:t> : partage d’outils et de procédures pour assurer un suivi homogène des doctorants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900" b="1" dirty="0"/>
              <a:t>Qualité du doctorat</a:t>
            </a:r>
            <a:r>
              <a:rPr lang="fr-FR" sz="900" dirty="0"/>
              <a:t> : mise en œuvre commune des exigences de qualité (charte, comités de suivi, durée des thèses)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900" b="1" dirty="0"/>
              <a:t>Organisation d’actions communes</a:t>
            </a:r>
            <a:r>
              <a:rPr lang="fr-FR" sz="900" dirty="0"/>
              <a:t> : événements, valorisation du doctorat, insertion professionnelle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900" b="1" dirty="0"/>
              <a:t>Pilotage et indicateurs</a:t>
            </a:r>
            <a:r>
              <a:rPr lang="fr-FR" sz="900" dirty="0"/>
              <a:t> : suivi partagé des données (réussite, insertion, durée des thèses) </a:t>
            </a:r>
          </a:p>
        </p:txBody>
      </p:sp>
    </p:spTree>
    <p:extLst>
      <p:ext uri="{BB962C8B-B14F-4D97-AF65-F5344CB8AC3E}">
        <p14:creationId xmlns:p14="http://schemas.microsoft.com/office/powerpoint/2010/main" val="4016184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9"/>
            <a:ext cx="7272808" cy="1599697"/>
          </a:xfrm>
          <a:prstGeom prst="rect">
            <a:avLst/>
          </a:prstGeom>
          <a:noFill/>
        </p:spPr>
        <p:txBody>
          <a:bodyPr wrap="square" lIns="90706" tIns="45353" rIns="90706" bIns="45353" rtlCol="0">
            <a:spAutoFit/>
          </a:bodyPr>
          <a:lstStyle/>
          <a:p>
            <a:pPr defTabSz="914378"/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Lorem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ipsum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dolor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sit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amet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consectetuer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adipiscing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elit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Aenean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commodo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ligula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eget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dolor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Aenean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massa.</a:t>
            </a:r>
          </a:p>
          <a:p>
            <a:pPr defTabSz="914378"/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Cum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sociis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natoque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penatibus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et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magnis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dis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parturient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montes,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nascetur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ridiculus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mus.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Donec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quam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felis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ultricies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nec,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pellentesque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eu, pretium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quis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sem.</a:t>
            </a:r>
          </a:p>
          <a:p>
            <a:pPr defTabSz="914378"/>
            <a:endParaRPr lang="fr-FR" sz="1400" dirty="0">
              <a:solidFill>
                <a:prstClr val="black">
                  <a:lumMod val="95000"/>
                  <a:lumOff val="5000"/>
                </a:prstClr>
              </a:solidFill>
              <a:latin typeface="Calibri"/>
            </a:endParaRPr>
          </a:p>
          <a:p>
            <a:pPr defTabSz="914378"/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Nulla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consequat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massa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quis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enim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Donec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pede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justo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fringilla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vel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aliquet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nec,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vulputate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eget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arcu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In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enim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justo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rhoncus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ut,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imperdiet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a,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venenatis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vitae,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justo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650" y="1388266"/>
            <a:ext cx="1760218" cy="368591"/>
          </a:xfrm>
          <a:prstGeom prst="rect">
            <a:avLst/>
          </a:prstGeom>
          <a:noFill/>
        </p:spPr>
        <p:txBody>
          <a:bodyPr wrap="none" lIns="90706" tIns="45353" rIns="90706" bIns="45353" rtlCol="0">
            <a:spAutoFit/>
          </a:bodyPr>
          <a:lstStyle/>
          <a:p>
            <a:pPr defTabSz="914378"/>
            <a:r>
              <a:rPr lang="fr-FR" b="1" dirty="0">
                <a:solidFill>
                  <a:srgbClr val="008F9B"/>
                </a:solidFill>
                <a:latin typeface="Calibri"/>
              </a:rPr>
              <a:t>Titre de chapitre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421" y="8745"/>
            <a:ext cx="9180512" cy="513475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79512" y="226407"/>
            <a:ext cx="877904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8"/>
            <a:r>
              <a:rPr lang="fr-FR" sz="1500" b="1" dirty="0">
                <a:solidFill>
                  <a:prstClr val="black"/>
                </a:solidFill>
              </a:rPr>
              <a:t>DIRECTION DE LA RECHERCHE ET DES ETUDES DOCTORALES</a:t>
            </a:r>
          </a:p>
          <a:p>
            <a:pPr algn="ctr" defTabSz="914378"/>
            <a:r>
              <a:rPr lang="fr-FR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PÔLE ACCOMPAGNEMENT DE PROJETS (ACCPRO)</a:t>
            </a:r>
          </a:p>
          <a:p>
            <a:pPr algn="ctr" defTabSz="914378"/>
            <a:r>
              <a:rPr lang="fr-FR" sz="900" b="1" i="1" dirty="0">
                <a:solidFill>
                  <a:prstClr val="black"/>
                </a:solidFill>
                <a:hlinkClick r:id="rId3"/>
              </a:rPr>
              <a:t>https://dred.uca.fr/ACCPRO</a:t>
            </a:r>
            <a:endParaRPr lang="fr-FR" sz="900" b="1" i="1" dirty="0">
              <a:solidFill>
                <a:prstClr val="black"/>
              </a:solidFill>
            </a:endParaRPr>
          </a:p>
          <a:p>
            <a:pPr algn="just" defTabSz="914378"/>
            <a:endParaRPr lang="fr-FR" sz="500" b="1" dirty="0">
              <a:solidFill>
                <a:prstClr val="black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-32634" y="1131590"/>
            <a:ext cx="4964674" cy="2976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/>
            <a:r>
              <a:rPr lang="fr-FR" sz="1050" b="1" u="sng" dirty="0">
                <a:solidFill>
                  <a:prstClr val="black"/>
                </a:solidFill>
                <a:ea typeface="Calibri"/>
                <a:cs typeface="Times New Roman"/>
              </a:rPr>
              <a:t>INGÉNIERIE DE PROJETS</a:t>
            </a:r>
          </a:p>
          <a:p>
            <a:pPr algn="ctr" defTabSz="914378"/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  <a:hlinkClick r:id="rId4"/>
              </a:rPr>
              <a:t>pole-accpro.dred@uca.fr</a:t>
            </a:r>
            <a:endParaRPr lang="fr-FR" sz="9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ctr" defTabSz="914378"/>
            <a:endParaRPr lang="fr-FR" sz="200" b="1" u="sng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defTabSz="914378"/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Marianne PERRAUD </a:t>
            </a:r>
          </a:p>
          <a:p>
            <a:pPr defTabSz="914378"/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Chargée d’appui au projet de recherche Structures de recherche </a:t>
            </a:r>
            <a:r>
              <a:rPr lang="fr-FR" sz="900" b="1" dirty="0">
                <a:solidFill>
                  <a:schemeClr val="accent5">
                    <a:lumMod val="75000"/>
                  </a:schemeClr>
                </a:solidFill>
              </a:rPr>
              <a:t>IDEM et ILLSHS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- 04 73 40 71 47</a:t>
            </a:r>
          </a:p>
          <a:p>
            <a:pPr defTabSz="914378">
              <a:lnSpc>
                <a:spcPct val="115000"/>
              </a:lnSpc>
              <a:spcBef>
                <a:spcPts val="225"/>
              </a:spcBef>
              <a:spcAft>
                <a:spcPts val="225"/>
              </a:spcAft>
            </a:pPr>
            <a:endParaRPr lang="fr-FR" sz="1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defTabSz="914378"/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Fabien PONCET </a:t>
            </a:r>
            <a:r>
              <a:rPr lang="fr-FR" sz="900" b="1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 </a:t>
            </a:r>
          </a:p>
          <a:p>
            <a:pPr defTabSz="914378"/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C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hargé d’appui au projet de recherche - Structures de recherche </a:t>
            </a:r>
            <a:r>
              <a:rPr lang="fr-FR" sz="900" b="1" dirty="0">
                <a:solidFill>
                  <a:schemeClr val="accent5">
                    <a:lumMod val="75000"/>
                  </a:schemeClr>
                </a:solidFill>
              </a:rPr>
              <a:t>Sciences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 et</a:t>
            </a:r>
            <a:r>
              <a:rPr lang="fr-FR" sz="900" b="1" dirty="0">
                <a:solidFill>
                  <a:schemeClr val="accent5">
                    <a:lumMod val="75000"/>
                  </a:schemeClr>
                </a:solidFill>
              </a:rPr>
              <a:t> INP -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04 73  40 71 35</a:t>
            </a:r>
            <a:endParaRPr lang="fr-FR" sz="400" dirty="0">
              <a:solidFill>
                <a:schemeClr val="accent5">
                  <a:lumMod val="75000"/>
                </a:schemeClr>
              </a:solidFill>
              <a:ea typeface="Calibri"/>
              <a:cs typeface="Times New Roman"/>
            </a:endParaRPr>
          </a:p>
          <a:p>
            <a:pPr defTabSz="914378"/>
            <a:endParaRPr lang="fr-FR" sz="400" dirty="0">
              <a:solidFill>
                <a:schemeClr val="accent5">
                  <a:lumMod val="75000"/>
                </a:schemeClr>
              </a:solidFill>
              <a:ea typeface="Calibri"/>
              <a:cs typeface="Times New Roman"/>
            </a:endParaRPr>
          </a:p>
          <a:p>
            <a:pPr defTabSz="914378"/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Guillaume TATTI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defTabSz="914378"/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Chargé d’appui au projet de recherche - Structures de recherche </a:t>
            </a:r>
            <a:r>
              <a:rPr lang="fr-FR" sz="900" b="1" dirty="0">
                <a:solidFill>
                  <a:schemeClr val="accent5">
                    <a:lumMod val="75000"/>
                  </a:schemeClr>
                </a:solidFill>
              </a:rPr>
              <a:t>ISVSAE -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04 73 40 55 30</a:t>
            </a:r>
            <a:r>
              <a:rPr lang="fr-FR" sz="1050" b="1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</a:p>
          <a:p>
            <a:pPr defTabSz="914378"/>
            <a:endParaRPr lang="fr-FR" sz="4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defTabSz="914378"/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Sophie MONCEAU</a:t>
            </a:r>
          </a:p>
          <a:p>
            <a:pPr defTabSz="914378"/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Assistante d’appui au projet de recherche - Structures de recherche </a:t>
            </a:r>
            <a:r>
              <a:rPr lang="fr-FR" sz="900" b="1" dirty="0">
                <a:solidFill>
                  <a:schemeClr val="accent5">
                    <a:lumMod val="75000"/>
                  </a:schemeClr>
                </a:solidFill>
              </a:rPr>
              <a:t>ISVSAE</a:t>
            </a:r>
            <a:r>
              <a:rPr lang="fr-FR" sz="900" b="1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 -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04 73 40 64 71</a:t>
            </a:r>
            <a:endParaRPr lang="fr-FR" sz="9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just" defTabSz="914378">
              <a:lnSpc>
                <a:spcPct val="115000"/>
              </a:lnSpc>
              <a:spcBef>
                <a:spcPts val="225"/>
              </a:spcBef>
              <a:spcAft>
                <a:spcPts val="225"/>
              </a:spcAft>
            </a:pPr>
            <a:endParaRPr lang="fr-FR" sz="4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71450" indent="-171450" algn="just" defTabSz="914378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Détection, veille et sensibilisation sur les opportunités de financement liées aux appels à projets</a:t>
            </a:r>
          </a:p>
          <a:p>
            <a:pPr marL="171450" indent="-171450" algn="just" defTabSz="914378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Liens amont avec les structures financeurs</a:t>
            </a:r>
          </a:p>
          <a:p>
            <a:pPr marL="171450" indent="-171450" algn="just" defTabSz="914378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Conseil et expertise pour le montage, la rédaction et la budgétisation des candidatures</a:t>
            </a:r>
          </a:p>
          <a:p>
            <a:pPr marL="171450" indent="-171450" algn="just" defTabSz="914378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Référents et expertise Fonds structurels (FEDER, FSE+) et ANR</a:t>
            </a:r>
          </a:p>
          <a:p>
            <a:pPr marL="171450" indent="-171450" algn="just" defTabSz="914378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srgbClr val="000000"/>
                </a:solidFill>
                <a:latin typeface="Calibri" panose="020F0502020204030204" pitchFamily="34" charset="0"/>
              </a:rPr>
              <a:t>Suivi des projets et de leur performance d’exécution budgétaire (bases OPENPROJECT et SID)</a:t>
            </a:r>
          </a:p>
          <a:p>
            <a:pPr marL="171450" indent="-171450" algn="just" defTabSz="914378">
              <a:buFont typeface="Arial" panose="020B0604020202020204" pitchFamily="34" charset="0"/>
              <a:buChar char="•"/>
            </a:pPr>
            <a:r>
              <a:rPr lang="fr-FR" sz="9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Alimentation/suivi bases de données (UCA OPENPROJECT et Conventions, PCRU_CNRS, </a:t>
            </a:r>
            <a:r>
              <a:rPr lang="fr-FR" sz="900" b="0" i="1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INRAe</a:t>
            </a:r>
            <a:r>
              <a:rPr lang="fr-FR" sz="9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</a:p>
          <a:p>
            <a:pPr marL="171450" indent="-171450" algn="just" defTabSz="914378">
              <a:buFont typeface="Arial" panose="020B0604020202020204" pitchFamily="34" charset="0"/>
              <a:buChar char="•"/>
            </a:pPr>
            <a:endParaRPr lang="fr-FR" sz="900" i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71450" indent="-171450" algn="just" defTabSz="914378">
              <a:buFont typeface="Arial" panose="020B0604020202020204" pitchFamily="34" charset="0"/>
              <a:buChar char="•"/>
            </a:pPr>
            <a:endParaRPr lang="fr-FR" sz="900" i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008222B-2B28-40C5-B123-8AC9F7F7E3B2}"/>
              </a:ext>
            </a:extLst>
          </p:cNvPr>
          <p:cNvSpPr txBox="1"/>
          <p:nvPr/>
        </p:nvSpPr>
        <p:spPr>
          <a:xfrm>
            <a:off x="4932040" y="1131590"/>
            <a:ext cx="4224051" cy="2741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8">
              <a:spcBef>
                <a:spcPts val="225"/>
              </a:spcBef>
              <a:spcAft>
                <a:spcPts val="225"/>
              </a:spcAft>
            </a:pPr>
            <a:r>
              <a:rPr lang="fr-FR" sz="1050" b="1" u="sng" dirty="0">
                <a:solidFill>
                  <a:prstClr val="black"/>
                </a:solidFill>
                <a:ea typeface="Calibri"/>
                <a:cs typeface="Times New Roman"/>
              </a:rPr>
              <a:t>MANAGEMENT DES PROJETS COMPLEXES</a:t>
            </a:r>
          </a:p>
          <a:p>
            <a:pPr algn="ctr" defTabSz="914378"/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  <a:hlinkClick r:id="rId5"/>
              </a:rPr>
              <a:t>management-projets.dred@uca.fr</a:t>
            </a:r>
            <a:endParaRPr lang="fr-FR" sz="9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algn="just" defTabSz="914378"/>
            <a:endParaRPr lang="fr-FR" sz="9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defTabSz="914378"/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Marine PUVINEL</a:t>
            </a:r>
            <a:endParaRPr lang="fr-FR" sz="900" dirty="0">
              <a:solidFill>
                <a:schemeClr val="accent5">
                  <a:lumMod val="75000"/>
                </a:schemeClr>
              </a:solidFill>
              <a:ea typeface="Calibri"/>
              <a:cs typeface="Times New Roman"/>
            </a:endParaRPr>
          </a:p>
          <a:p>
            <a:pPr defTabSz="914378"/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Chargé d’appui au projet de recherche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 - </a:t>
            </a:r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04 73 17 76 47</a:t>
            </a:r>
            <a:endParaRPr lang="fr-FR" sz="900" dirty="0">
              <a:solidFill>
                <a:schemeClr val="accent5">
                  <a:lumMod val="75000"/>
                </a:schemeClr>
              </a:solidFill>
              <a:ea typeface="Calibri"/>
              <a:cs typeface="Times New Roman"/>
            </a:endParaRPr>
          </a:p>
          <a:p>
            <a:pPr defTabSz="914378"/>
            <a:endParaRPr lang="fr-FR" sz="4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defTabSz="914378"/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Thomas KASAZIAN </a:t>
            </a:r>
          </a:p>
          <a:p>
            <a:pPr defTabSz="914378"/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Chargé d’appui au projet de recherche </a:t>
            </a:r>
            <a:r>
              <a:rPr lang="fr-FR" sz="900" dirty="0">
                <a:solidFill>
                  <a:srgbClr val="008F9B"/>
                </a:solidFill>
                <a:ea typeface="Calibri"/>
                <a:cs typeface="Times New Roman"/>
              </a:rPr>
              <a:t> - 04 73 40 55 50 </a:t>
            </a:r>
          </a:p>
          <a:p>
            <a:pPr defTabSz="914378"/>
            <a:endParaRPr lang="fr-FR" sz="400" dirty="0">
              <a:solidFill>
                <a:srgbClr val="008F9B"/>
              </a:solidFill>
              <a:ea typeface="Calibri"/>
              <a:cs typeface="Times New Roman"/>
            </a:endParaRPr>
          </a:p>
          <a:p>
            <a:pPr defTabSz="914378"/>
            <a:r>
              <a:rPr lang="fr-FR" sz="900" b="1" dirty="0">
                <a:solidFill>
                  <a:prstClr val="black"/>
                </a:solidFill>
                <a:ea typeface="Calibri"/>
                <a:cs typeface="Times New Roman"/>
              </a:rPr>
              <a:t>Camille COMPAIN (jusqu’au 31/08/2026)</a:t>
            </a:r>
          </a:p>
          <a:p>
            <a:pPr defTabSz="914378"/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Chargé d’appui au projet de recherche / Manager OSQUAR UCA </a:t>
            </a:r>
            <a:r>
              <a:rPr lang="fr-FR" sz="900" dirty="0">
                <a:solidFill>
                  <a:srgbClr val="008F9B"/>
                </a:solidFill>
                <a:ea typeface="Calibri"/>
                <a:cs typeface="Times New Roman"/>
              </a:rPr>
              <a:t> - 04 73 40 55 16</a:t>
            </a:r>
          </a:p>
          <a:p>
            <a:pPr algn="ctr" defTabSz="914378"/>
            <a:endParaRPr lang="fr-FR" sz="400" dirty="0">
              <a:solidFill>
                <a:srgbClr val="008F9B"/>
              </a:solidFill>
              <a:ea typeface="Calibri"/>
              <a:cs typeface="Times New Roman"/>
            </a:endParaRPr>
          </a:p>
          <a:p>
            <a:pPr algn="just" defTabSz="914378"/>
            <a:endParaRPr lang="fr-FR" sz="400" dirty="0">
              <a:solidFill>
                <a:srgbClr val="008F9B"/>
              </a:solidFill>
              <a:ea typeface="Calibri"/>
              <a:cs typeface="Times New Roman"/>
            </a:endParaRPr>
          </a:p>
          <a:p>
            <a:pPr marL="171450" indent="-171450" algn="just" defTabSz="914378">
              <a:buFont typeface="Arial" panose="020B0604020202020204" pitchFamily="34" charset="0"/>
              <a:buChar char="•"/>
            </a:pPr>
            <a:r>
              <a:rPr lang="fr-FR" sz="900" i="1" dirty="0"/>
              <a:t>Management administratif/financier (dont européens) des projets financés par : Fonds Européens, France 2030, COST, Erasmus+, BPI France, etc.</a:t>
            </a:r>
          </a:p>
          <a:p>
            <a:pPr marL="171450" indent="-171450" algn="just" defTabSz="914378">
              <a:buFont typeface="Arial" panose="020B0604020202020204" pitchFamily="34" charset="0"/>
              <a:buChar char="•"/>
            </a:pPr>
            <a:r>
              <a:rPr lang="fr-FR" sz="900" i="1" dirty="0"/>
              <a:t>Pilotage des actions internes des directions et services internes pour la sécurisation, pré-audit interne</a:t>
            </a:r>
          </a:p>
          <a:p>
            <a:pPr marL="171450" indent="-171450" algn="just" defTabSz="914378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Liens aval avec les structures finançant les projets de recherche : recherche de solution, négociation</a:t>
            </a:r>
            <a:endParaRPr lang="fr-FR" sz="900" i="1" dirty="0"/>
          </a:p>
          <a:p>
            <a:pPr marL="171450" indent="-171450" algn="just" defTabSz="914378">
              <a:buFont typeface="Arial" panose="020B0604020202020204" pitchFamily="34" charset="0"/>
              <a:buChar char="•"/>
            </a:pPr>
            <a:r>
              <a:rPr lang="fr-FR" sz="900" i="1" dirty="0"/>
              <a:t>Animation de consortium nationaux et/ou internationaux ;</a:t>
            </a:r>
          </a:p>
          <a:p>
            <a:pPr marL="171450" indent="-171450" algn="just" defTabSz="914378">
              <a:buFont typeface="Arial" panose="020B0604020202020204" pitchFamily="34" charset="0"/>
              <a:buChar char="•"/>
            </a:pPr>
            <a:r>
              <a:rPr lang="fr-FR" sz="900" i="1" dirty="0"/>
              <a:t>Assistance au responsable projet pour la restitution des livrables non-scientifiques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3CB6ABC-69F6-4CC6-9C1E-0859C30785F2}"/>
              </a:ext>
            </a:extLst>
          </p:cNvPr>
          <p:cNvSpPr txBox="1"/>
          <p:nvPr/>
        </p:nvSpPr>
        <p:spPr>
          <a:xfrm>
            <a:off x="-36512" y="3867894"/>
            <a:ext cx="918051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b="1" u="sng" dirty="0">
                <a:solidFill>
                  <a:prstClr val="black"/>
                </a:solidFill>
                <a:ea typeface="Calibri"/>
                <a:cs typeface="Times New Roman"/>
              </a:rPr>
              <a:t>Actions communes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srgbClr val="000000"/>
                </a:solidFill>
                <a:latin typeface="Calibri" panose="020F0502020204030204" pitchFamily="34" charset="0"/>
              </a:rPr>
              <a:t>Pilotage et gestion d’applications (bases SINCHRO, OPEN PROJECT, SID)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9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Production et consolidation des indicateurs établissement incluant CPER et France 2030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srgbClr val="000000"/>
                </a:solidFill>
                <a:latin typeface="Calibri" panose="020F0502020204030204" pitchFamily="34" charset="0"/>
              </a:rPr>
              <a:t>Participations Comité de pilotage/groupes de travail : Alliance ARTEMIS, Liberté Académique/Recherche Empêchée, Sciences ouvertes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9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Référents nationaux établissement pour CAP Recherche, AMUE (groupe recherche), PAUSE et IUF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BA5171-E5B3-4D5D-B17A-4CF94521B6D6}"/>
              </a:ext>
            </a:extLst>
          </p:cNvPr>
          <p:cNvSpPr/>
          <p:nvPr/>
        </p:nvSpPr>
        <p:spPr>
          <a:xfrm>
            <a:off x="-24421" y="121420"/>
            <a:ext cx="9188726" cy="769442"/>
          </a:xfrm>
          <a:prstGeom prst="rect">
            <a:avLst/>
          </a:prstGeom>
          <a:solidFill>
            <a:schemeClr val="bg1">
              <a:lumMod val="6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F639ECB-AA82-4B5A-8AD1-A6C3EA8C8336}"/>
              </a:ext>
            </a:extLst>
          </p:cNvPr>
          <p:cNvSpPr txBox="1"/>
          <p:nvPr/>
        </p:nvSpPr>
        <p:spPr>
          <a:xfrm>
            <a:off x="-36512" y="877674"/>
            <a:ext cx="465772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Guillaume TATTI 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</a:t>
            </a: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Chef de Pôle - 04 73 40 55 30</a:t>
            </a:r>
          </a:p>
        </p:txBody>
      </p:sp>
    </p:spTree>
    <p:extLst>
      <p:ext uri="{BB962C8B-B14F-4D97-AF65-F5344CB8AC3E}">
        <p14:creationId xmlns:p14="http://schemas.microsoft.com/office/powerpoint/2010/main" val="2968035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1964329"/>
            <a:ext cx="7272808" cy="1599697"/>
          </a:xfrm>
          <a:prstGeom prst="rect">
            <a:avLst/>
          </a:prstGeom>
          <a:noFill/>
        </p:spPr>
        <p:txBody>
          <a:bodyPr wrap="square" lIns="90706" tIns="45353" rIns="90706" bIns="45353" rtlCol="0">
            <a:spAutoFit/>
          </a:bodyPr>
          <a:lstStyle/>
          <a:p>
            <a:pPr defTabSz="914378"/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Lorem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ipsum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dolor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sit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amet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consectetuer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adipiscing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elit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Aenean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commodo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ligula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eget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dolor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Aenean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massa.</a:t>
            </a:r>
          </a:p>
          <a:p>
            <a:pPr defTabSz="914378"/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Cum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sociis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natoque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penatibus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et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magnis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dis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parturient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montes,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nascetur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ridiculus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mus.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Donec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quam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felis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ultricies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nec,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pellentesque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eu, pretium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quis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sem.</a:t>
            </a:r>
          </a:p>
          <a:p>
            <a:pPr defTabSz="914378"/>
            <a:endParaRPr lang="fr-FR" sz="1400" dirty="0">
              <a:solidFill>
                <a:prstClr val="black">
                  <a:lumMod val="95000"/>
                  <a:lumOff val="5000"/>
                </a:prstClr>
              </a:solidFill>
              <a:latin typeface="Calibri"/>
            </a:endParaRPr>
          </a:p>
          <a:p>
            <a:pPr defTabSz="914378"/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Nulla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consequat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massa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quis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enim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Donec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pede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justo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fringilla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vel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aliquet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nec,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vulputate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eget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arcu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 In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enim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justo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rhoncus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ut,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imperdiet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a,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venenatis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 vitae, </a:t>
            </a:r>
            <a:r>
              <a:rPr lang="fr-FR" sz="1400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justo</a:t>
            </a:r>
            <a:r>
              <a:rPr lang="fr-FR" sz="1400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</a:rPr>
              <a:t>.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908650" y="1388266"/>
            <a:ext cx="1760218" cy="368591"/>
          </a:xfrm>
          <a:prstGeom prst="rect">
            <a:avLst/>
          </a:prstGeom>
          <a:noFill/>
        </p:spPr>
        <p:txBody>
          <a:bodyPr wrap="none" lIns="90706" tIns="45353" rIns="90706" bIns="45353" rtlCol="0">
            <a:spAutoFit/>
          </a:bodyPr>
          <a:lstStyle/>
          <a:p>
            <a:pPr defTabSz="914378"/>
            <a:r>
              <a:rPr lang="fr-FR" b="1" dirty="0">
                <a:solidFill>
                  <a:srgbClr val="008F9B"/>
                </a:solidFill>
                <a:latin typeface="Calibri"/>
              </a:rPr>
              <a:t>Titre de chapitre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512" cy="5134755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579BB58B-20A1-2042-9D8F-053293209652}"/>
              </a:ext>
            </a:extLst>
          </p:cNvPr>
          <p:cNvSpPr txBox="1"/>
          <p:nvPr/>
        </p:nvSpPr>
        <p:spPr>
          <a:xfrm>
            <a:off x="179512" y="1430217"/>
            <a:ext cx="4248472" cy="311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>
              <a:lnSpc>
                <a:spcPct val="115000"/>
              </a:lnSpc>
            </a:pPr>
            <a:r>
              <a:rPr lang="fr-FR" sz="1050" b="1" u="sng" dirty="0">
                <a:solidFill>
                  <a:prstClr val="black"/>
                </a:solidFill>
                <a:ea typeface="Calibri"/>
                <a:cs typeface="Times New Roman"/>
              </a:rPr>
              <a:t>DEVELOPPEMENT DES PARTENARIATS PUBLICS DES LABORATOIRES</a:t>
            </a:r>
          </a:p>
          <a:p>
            <a:pPr defTabSz="914378">
              <a:lnSpc>
                <a:spcPct val="115000"/>
              </a:lnSpc>
            </a:pPr>
            <a:endParaRPr lang="fr-FR" sz="4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defTabSz="914378"/>
            <a:r>
              <a:rPr lang="fr-FR" sz="900" b="1" dirty="0">
                <a:solidFill>
                  <a:prstClr val="black"/>
                </a:solidFill>
              </a:rPr>
              <a:t>Vanessa BELIGON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</a:rPr>
              <a:t>-</a:t>
            </a:r>
            <a:r>
              <a:rPr lang="fr-FR" sz="900" b="1" dirty="0">
                <a:solidFill>
                  <a:srgbClr val="4BACC6">
                    <a:lumMod val="75000"/>
                  </a:srgbClr>
                </a:solidFill>
              </a:rPr>
              <a:t>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</a:rPr>
              <a:t>Chargée de développement des partenariats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ea typeface="Calibri"/>
                <a:cs typeface="Times New Roman"/>
              </a:rPr>
              <a:t>- 04 73 17 72 12</a:t>
            </a:r>
          </a:p>
          <a:p>
            <a:pPr defTabSz="914378"/>
            <a:r>
              <a:rPr lang="fr-FR" sz="900" b="1" dirty="0">
                <a:solidFill>
                  <a:prstClr val="black"/>
                </a:solidFill>
              </a:rPr>
              <a:t>Samira RIAD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</a:rPr>
              <a:t>-</a:t>
            </a:r>
            <a:r>
              <a:rPr lang="fr-FR" sz="900" b="1" dirty="0">
                <a:solidFill>
                  <a:prstClr val="black"/>
                </a:solidFill>
              </a:rPr>
              <a:t>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cs typeface="Times New Roman"/>
              </a:rPr>
              <a:t>Chargée de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</a:rPr>
              <a:t>développement des partenariats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cs typeface="Times New Roman"/>
              </a:rPr>
              <a:t>-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ea typeface="Calibri"/>
                <a:cs typeface="Times New Roman"/>
              </a:rPr>
              <a:t> 04 73 17 84 85</a:t>
            </a:r>
          </a:p>
          <a:p>
            <a:pPr defTabSz="914378">
              <a:lnSpc>
                <a:spcPct val="115000"/>
              </a:lnSpc>
            </a:pPr>
            <a:endParaRPr lang="fr-FR" sz="675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71446" indent="-171446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Développement des partenariats entre les laboratoires et les partenaires publics </a:t>
            </a:r>
          </a:p>
          <a:p>
            <a:pPr defTabSz="914378">
              <a:lnSpc>
                <a:spcPct val="115000"/>
              </a:lnSpc>
            </a:pPr>
            <a:endParaRPr lang="fr-FR" sz="1200" b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defTabSz="914378">
              <a:lnSpc>
                <a:spcPct val="115000"/>
              </a:lnSpc>
            </a:pPr>
            <a:r>
              <a:rPr lang="fr-FR" sz="1050" b="1" u="sng" dirty="0">
                <a:solidFill>
                  <a:prstClr val="black"/>
                </a:solidFill>
                <a:ea typeface="Calibri"/>
                <a:cs typeface="Times New Roman"/>
              </a:rPr>
              <a:t>CONTRATS DE RECHERCHE</a:t>
            </a:r>
            <a:r>
              <a:rPr lang="fr-FR" sz="1050" b="1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FR" sz="1050" dirty="0">
                <a:ea typeface="Calibri"/>
                <a:cs typeface="Times New Roman"/>
              </a:rPr>
              <a:t>(contrats-valo.dred@uca.fr)</a:t>
            </a:r>
          </a:p>
          <a:p>
            <a:pPr defTabSz="914378">
              <a:lnSpc>
                <a:spcPct val="115000"/>
              </a:lnSpc>
            </a:pPr>
            <a:endParaRPr lang="fr-FR" sz="4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defTabSz="914378">
              <a:lnSpc>
                <a:spcPct val="115000"/>
              </a:lnSpc>
            </a:pPr>
            <a:r>
              <a:rPr lang="fr-FR" sz="900" b="1" dirty="0">
                <a:solidFill>
                  <a:prstClr val="black"/>
                </a:solidFill>
              </a:rPr>
              <a:t>Lionel BOULARD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</a:rPr>
              <a:t>-</a:t>
            </a:r>
            <a:r>
              <a:rPr lang="fr-FR" sz="900" b="1" dirty="0">
                <a:solidFill>
                  <a:prstClr val="black"/>
                </a:solidFill>
              </a:rPr>
              <a:t>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cs typeface="Times New Roman"/>
              </a:rPr>
              <a:t>Assistant juridique -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ea typeface="Calibri"/>
                <a:cs typeface="Times New Roman"/>
              </a:rPr>
              <a:t> 04 73 17 75 52</a:t>
            </a:r>
          </a:p>
          <a:p>
            <a:pPr defTabSz="914378">
              <a:lnSpc>
                <a:spcPct val="115000"/>
              </a:lnSpc>
            </a:pPr>
            <a:r>
              <a:rPr lang="fr-FR" sz="900" b="1" dirty="0">
                <a:solidFill>
                  <a:prstClr val="black"/>
                </a:solidFill>
              </a:rPr>
              <a:t>Samira RIAD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</a:rPr>
              <a:t>-</a:t>
            </a:r>
            <a:r>
              <a:rPr lang="fr-FR" sz="900" b="1" dirty="0">
                <a:solidFill>
                  <a:prstClr val="black"/>
                </a:solidFill>
              </a:rPr>
              <a:t>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</a:rPr>
              <a:t>Chargée de valorisation de la recherche - contrats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cs typeface="Times New Roman"/>
              </a:rPr>
              <a:t>-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ea typeface="Calibri"/>
                <a:cs typeface="Times New Roman"/>
              </a:rPr>
              <a:t> 04 73 17 84 85</a:t>
            </a:r>
          </a:p>
          <a:p>
            <a:pPr defTabSz="914378">
              <a:lnSpc>
                <a:spcPct val="115000"/>
              </a:lnSpc>
            </a:pPr>
            <a:r>
              <a:rPr lang="fr-FR" sz="900" b="1" dirty="0">
                <a:solidFill>
                  <a:prstClr val="black"/>
                </a:solidFill>
              </a:rPr>
              <a:t>Guillaume SALOME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</a:rPr>
              <a:t>-</a:t>
            </a:r>
            <a:r>
              <a:rPr lang="fr-FR" sz="900" b="1" dirty="0">
                <a:solidFill>
                  <a:srgbClr val="4BACC6">
                    <a:lumMod val="75000"/>
                  </a:srgbClr>
                </a:solidFill>
              </a:rPr>
              <a:t>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</a:rPr>
              <a:t>Chargé de valorisation de la recherche - contrats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ea typeface="Calibri"/>
                <a:cs typeface="Times New Roman"/>
              </a:rPr>
              <a:t>- 04 73 40 71 13</a:t>
            </a:r>
          </a:p>
          <a:p>
            <a:pPr defTabSz="914378">
              <a:lnSpc>
                <a:spcPct val="115000"/>
              </a:lnSpc>
            </a:pPr>
            <a:endParaRPr lang="fr-FR" sz="675" i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71446" indent="-171446" algn="just" defTabSz="914378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Rédaction, négociation et gestion des contrats de recherche</a:t>
            </a:r>
          </a:p>
          <a:p>
            <a:pPr marL="171446" indent="-171446" algn="just" defTabSz="914378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Rédaction, négociation et gestion des contrats de cotutelle et de codirection internationale de thèse</a:t>
            </a:r>
          </a:p>
          <a:p>
            <a:pPr marL="171446" indent="-171446" algn="just" defTabSz="914378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Gestion de la mise en signature et du suivi des contrats</a:t>
            </a:r>
          </a:p>
          <a:p>
            <a:pPr marL="171446" indent="-171446" algn="just" defTabSz="914378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Gestion des contrats de recherche dématérialisés</a:t>
            </a:r>
          </a:p>
          <a:p>
            <a:pPr marL="171446" indent="-171446" algn="just" defTabSz="914378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Archivage des contrats</a:t>
            </a:r>
          </a:p>
          <a:p>
            <a:pPr marL="171446" indent="-171446" algn="just" defTabSz="914378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Expertise PI </a:t>
            </a:r>
          </a:p>
          <a:p>
            <a:pPr algn="just" defTabSz="914378">
              <a:lnSpc>
                <a:spcPct val="115000"/>
              </a:lnSpc>
            </a:pPr>
            <a:endParaRPr lang="fr-FR" sz="1050" i="1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13457" y="212316"/>
            <a:ext cx="82450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8"/>
            <a:r>
              <a:rPr lang="fr-FR" sz="1500" b="1" dirty="0">
                <a:solidFill>
                  <a:prstClr val="black"/>
                </a:solidFill>
              </a:rPr>
              <a:t>DIRECTION DE LA RECHERCHE ET DES ETUDES DOCTORALES</a:t>
            </a:r>
          </a:p>
          <a:p>
            <a:pPr algn="ctr" defTabSz="914378"/>
            <a:r>
              <a:rPr lang="fr-FR" sz="15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PÔLE VALORISATION</a:t>
            </a:r>
            <a:endParaRPr lang="fr-FR" sz="1500" b="1" dirty="0">
              <a:solidFill>
                <a:srgbClr val="FF0000"/>
              </a:solidFill>
              <a:latin typeface="+mj-lt"/>
            </a:endParaRPr>
          </a:p>
          <a:p>
            <a:pPr algn="ctr" defTabSz="914378"/>
            <a:r>
              <a:rPr lang="fr-FR" sz="900" b="1" i="1" dirty="0">
                <a:solidFill>
                  <a:prstClr val="black"/>
                </a:solidFill>
                <a:latin typeface="+mj-lt"/>
                <a:hlinkClick r:id="rId3"/>
              </a:rPr>
              <a:t>https://dred.uca.fr/Valorisation</a:t>
            </a:r>
            <a:endParaRPr lang="fr-FR" sz="900" b="1" i="1" dirty="0">
              <a:solidFill>
                <a:prstClr val="black"/>
              </a:solidFill>
              <a:latin typeface="+mj-lt"/>
            </a:endParaRPr>
          </a:p>
          <a:p>
            <a:pPr algn="ctr" defTabSz="914378"/>
            <a:endParaRPr lang="fr-FR" sz="9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80917FD-70A3-491A-AC75-15E3DEB44FA2}"/>
              </a:ext>
            </a:extLst>
          </p:cNvPr>
          <p:cNvSpPr txBox="1"/>
          <p:nvPr/>
        </p:nvSpPr>
        <p:spPr>
          <a:xfrm>
            <a:off x="4818186" y="1430217"/>
            <a:ext cx="4032448" cy="2174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>
              <a:lnSpc>
                <a:spcPct val="115000"/>
              </a:lnSpc>
            </a:pPr>
            <a:r>
              <a:rPr lang="fr-FR" sz="1050" b="1" u="sng" dirty="0">
                <a:solidFill>
                  <a:prstClr val="black"/>
                </a:solidFill>
                <a:ea typeface="Calibri"/>
                <a:cs typeface="Times New Roman"/>
              </a:rPr>
              <a:t>SERVICE UCA PARTNER</a:t>
            </a:r>
            <a:r>
              <a:rPr lang="fr-FR" sz="1050" b="1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 </a:t>
            </a:r>
            <a:r>
              <a:rPr lang="fr-FR" sz="1050" dirty="0">
                <a:ea typeface="Calibri"/>
                <a:cs typeface="Times New Roman"/>
              </a:rPr>
              <a:t>(gestion-ucapartner.dred@uca.fr)</a:t>
            </a:r>
          </a:p>
          <a:p>
            <a:pPr algn="just" defTabSz="914378">
              <a:lnSpc>
                <a:spcPct val="115000"/>
              </a:lnSpc>
            </a:pPr>
            <a:r>
              <a:rPr lang="fr-FR" sz="100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   </a:t>
            </a:r>
          </a:p>
          <a:p>
            <a:pPr algn="just" defTabSz="914378">
              <a:lnSpc>
                <a:spcPct val="115000"/>
              </a:lnSpc>
            </a:pPr>
            <a:r>
              <a:rPr lang="fr-FR" sz="900" b="1" dirty="0">
                <a:solidFill>
                  <a:prstClr val="black"/>
                </a:solidFill>
              </a:rPr>
              <a:t>Muriel GOMEAUX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</a:rPr>
              <a:t>-</a:t>
            </a:r>
            <a:r>
              <a:rPr lang="fr-FR" sz="900" b="1" dirty="0">
                <a:solidFill>
                  <a:prstClr val="black"/>
                </a:solidFill>
              </a:rPr>
              <a:t> 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cs typeface="Times New Roman"/>
              </a:rPr>
              <a:t>Gestionnaire -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ea typeface="Calibri"/>
                <a:cs typeface="Times New Roman"/>
              </a:rPr>
              <a:t> 04 73 40 52 23</a:t>
            </a:r>
          </a:p>
          <a:p>
            <a:pPr algn="just" defTabSz="914378">
              <a:lnSpc>
                <a:spcPct val="115000"/>
              </a:lnSpc>
            </a:pPr>
            <a:r>
              <a:rPr lang="fr-FR" sz="900" b="1" dirty="0">
                <a:solidFill>
                  <a:prstClr val="black"/>
                </a:solidFill>
              </a:rPr>
              <a:t>Andréa MICHEL</a:t>
            </a:r>
            <a:r>
              <a:rPr lang="fr-FR" sz="900" dirty="0">
                <a:solidFill>
                  <a:srgbClr val="4BACC6">
                    <a:lumMod val="75000"/>
                  </a:srgbClr>
                </a:solidFill>
                <a:cs typeface="Times New Roman"/>
              </a:rPr>
              <a:t> - Gestionnaire - 04 73 40 63 91</a:t>
            </a:r>
          </a:p>
          <a:p>
            <a:pPr algn="just" defTabSz="914378">
              <a:lnSpc>
                <a:spcPct val="115000"/>
              </a:lnSpc>
            </a:pPr>
            <a:endParaRPr lang="fr-FR" sz="900" i="1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71446" indent="-171446" algn="just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Gestion administrative et financière des plateaux techniques</a:t>
            </a:r>
          </a:p>
          <a:p>
            <a:pPr marL="171446" indent="-171446" algn="just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Gestion administrative du service</a:t>
            </a:r>
          </a:p>
          <a:p>
            <a:pPr marL="171446" indent="-171446" algn="just" defTabSz="914378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Communication</a:t>
            </a:r>
          </a:p>
          <a:p>
            <a:endParaRPr lang="fr-FR" sz="1200" dirty="0"/>
          </a:p>
          <a:p>
            <a:r>
              <a:rPr lang="fr-FR" sz="1050" b="1" u="sng" dirty="0">
                <a:solidFill>
                  <a:prstClr val="black"/>
                </a:solidFill>
                <a:ea typeface="Calibri"/>
                <a:cs typeface="Times New Roman"/>
              </a:rPr>
              <a:t>ACTIVITES TRANSVERSES</a:t>
            </a:r>
            <a:r>
              <a:rPr lang="fr-FR" sz="1050" b="1" dirty="0">
                <a:solidFill>
                  <a:prstClr val="black"/>
                </a:solidFill>
                <a:ea typeface="Calibri"/>
                <a:cs typeface="Times New Roman"/>
              </a:rPr>
              <a:t> </a:t>
            </a:r>
            <a:r>
              <a:rPr lang="fr-FR" sz="1050" dirty="0">
                <a:ea typeface="Calibri"/>
                <a:cs typeface="Times New Roman"/>
              </a:rPr>
              <a:t>(valo.dred@uca.fr)</a:t>
            </a:r>
          </a:p>
          <a:p>
            <a:endParaRPr lang="fr-FR" sz="1050" b="1" u="sng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Commande de cahiers de laboratoires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Sensibilisation à la propriété intellectuelle et à la valorisation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i="1" dirty="0">
                <a:solidFill>
                  <a:prstClr val="black"/>
                </a:solidFill>
                <a:ea typeface="Calibri"/>
                <a:cs typeface="Times New Roman"/>
              </a:rPr>
              <a:t>Relations avec Clermont Auvergne Innovation, filiale de valorisation de l’UCA</a:t>
            </a:r>
            <a:endParaRPr lang="fr-FR" sz="900" i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24CA86-CE5E-4CDA-A603-0F363D14C2E8}"/>
              </a:ext>
            </a:extLst>
          </p:cNvPr>
          <p:cNvSpPr/>
          <p:nvPr/>
        </p:nvSpPr>
        <p:spPr>
          <a:xfrm>
            <a:off x="0" y="115956"/>
            <a:ext cx="9144000" cy="830997"/>
          </a:xfrm>
          <a:prstGeom prst="rect">
            <a:avLst/>
          </a:prstGeom>
          <a:solidFill>
            <a:schemeClr val="bg1">
              <a:lumMod val="6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99F5B0A-665C-476C-BF43-6F6D96C3E5AF}"/>
              </a:ext>
            </a:extLst>
          </p:cNvPr>
          <p:cNvSpPr txBox="1"/>
          <p:nvPr/>
        </p:nvSpPr>
        <p:spPr>
          <a:xfrm>
            <a:off x="179512" y="1015192"/>
            <a:ext cx="463867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Vanessa BELIGON </a:t>
            </a: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4BACC6">
                    <a:lumMod val="75000"/>
                  </a:srgbClr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- Cheffe de Pôle - 04 73 17 72 12</a:t>
            </a:r>
          </a:p>
        </p:txBody>
      </p:sp>
    </p:spTree>
    <p:extLst>
      <p:ext uri="{BB962C8B-B14F-4D97-AF65-F5344CB8AC3E}">
        <p14:creationId xmlns:p14="http://schemas.microsoft.com/office/powerpoint/2010/main" val="39950855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19156</TotalTime>
  <Words>2059</Words>
  <Application>Microsoft Office PowerPoint</Application>
  <PresentationFormat>Affichage à l'écran (16:9)</PresentationFormat>
  <Paragraphs>306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Aurélien RACAULT</dc:creator>
  <cp:lastModifiedBy>Elodie FETIVEAU</cp:lastModifiedBy>
  <cp:revision>816</cp:revision>
  <cp:lastPrinted>2025-11-12T08:32:42Z</cp:lastPrinted>
  <dcterms:created xsi:type="dcterms:W3CDTF">2016-10-18T12:03:56Z</dcterms:created>
  <dcterms:modified xsi:type="dcterms:W3CDTF">2026-05-11T06:29:22Z</dcterms:modified>
</cp:coreProperties>
</file>