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56500" cy="10693400"/>
  <p:notesSz cx="6794500" cy="9931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A307"/>
    <a:srgbClr val="389CA6"/>
    <a:srgbClr val="339F92"/>
    <a:srgbClr val="FABA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2204" y="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Feuil1!$A$2:$A$6</c:f>
              <c:strCache>
                <c:ptCount val="5"/>
                <c:pt idx="0">
                  <c:v>LSHS</c:v>
                </c:pt>
                <c:pt idx="1">
                  <c:v>SEJPG</c:v>
                </c:pt>
                <c:pt idx="2">
                  <c:v>SF</c:v>
                </c:pt>
                <c:pt idx="3">
                  <c:v>SPI</c:v>
                </c:pt>
                <c:pt idx="4">
                  <c:v>SVSAE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23</c:v>
                </c:pt>
                <c:pt idx="1">
                  <c:v>40</c:v>
                </c:pt>
                <c:pt idx="2">
                  <c:v>39</c:v>
                </c:pt>
                <c:pt idx="3">
                  <c:v>52</c:v>
                </c:pt>
                <c:pt idx="4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C1-4F7D-9B5C-57814AAE3F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8769152"/>
        <c:axId val="101861632"/>
      </c:barChart>
      <c:catAx>
        <c:axId val="787691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1861632"/>
        <c:crosses val="autoZero"/>
        <c:auto val="1"/>
        <c:lblAlgn val="ctr"/>
        <c:lblOffset val="100"/>
        <c:noMultiLvlLbl val="0"/>
      </c:catAx>
      <c:valAx>
        <c:axId val="1018616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876915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87223435980778"/>
          <c:y val="0.12550677852719694"/>
          <c:w val="0.78136910410628635"/>
          <c:h val="0.7182059763963643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shade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1551-41C5-AFAB-F01771D4C486}"/>
              </c:ext>
            </c:extLst>
          </c:dPt>
          <c:dPt>
            <c:idx val="1"/>
            <c:bubble3D val="0"/>
            <c:spPr>
              <a:solidFill>
                <a:schemeClr val="accent5">
                  <a:shade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551-41C5-AFAB-F01771D4C486}"/>
              </c:ext>
            </c:extLst>
          </c:dPt>
          <c:dPt>
            <c:idx val="2"/>
            <c:bubble3D val="0"/>
            <c:spPr>
              <a:solidFill>
                <a:schemeClr val="accent5">
                  <a:shade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551-41C5-AFAB-F01771D4C486}"/>
              </c:ext>
            </c:extLst>
          </c:dPt>
          <c:dPt>
            <c:idx val="3"/>
            <c:bubble3D val="0"/>
            <c:spPr>
              <a:solidFill>
                <a:schemeClr val="accent5">
                  <a:tint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551-41C5-AFAB-F01771D4C486}"/>
              </c:ext>
            </c:extLst>
          </c:dPt>
          <c:dPt>
            <c:idx val="4"/>
            <c:bubble3D val="0"/>
            <c:spPr>
              <a:solidFill>
                <a:schemeClr val="accent5">
                  <a:tint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1551-41C5-AFAB-F01771D4C486}"/>
              </c:ext>
            </c:extLst>
          </c:dPt>
          <c:dPt>
            <c:idx val="5"/>
            <c:bubble3D val="0"/>
            <c:spPr>
              <a:solidFill>
                <a:schemeClr val="accent5">
                  <a:tint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551-41C5-AFAB-F01771D4C486}"/>
              </c:ext>
            </c:extLst>
          </c:dPt>
          <c:dLbls>
            <c:dLbl>
              <c:idx val="0"/>
              <c:layout>
                <c:manualLayout>
                  <c:x val="5.0402567754885635E-2"/>
                  <c:y val="-2.9991412555270606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8A18D66-74B6-42F6-A238-ED0239F63A6F}" type="CATEGORYNAME">
                      <a:rPr lang="en-US" sz="800" smtClean="0"/>
                      <a:pPr>
                        <a:defRPr/>
                      </a:pPr>
                      <a:t>[NOM DE CATÉGORIE]</a:t>
                    </a:fld>
                    <a:r>
                      <a:rPr lang="en-US" baseline="0" dirty="0"/>
                      <a:t>
31%</a:t>
                    </a:r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9274998659622919"/>
                      <c:h val="0.2544142407752734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1551-41C5-AFAB-F01771D4C486}"/>
                </c:ext>
              </c:extLst>
            </c:dLbl>
            <c:dLbl>
              <c:idx val="1"/>
              <c:layout>
                <c:manualLayout>
                  <c:x val="3.005360567705332E-2"/>
                  <c:y val="-3.9458696114691605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D56E4C1-3ED5-4517-A5D1-81A065ECBDC5}" type="CATEGORYNAME">
                      <a:rPr lang="en-US" sz="800" dirty="0"/>
                      <a:pPr>
                        <a:defRPr/>
                      </a:pPr>
                      <a:t>[NOM DE CATÉGORIE]</a:t>
                    </a:fld>
                    <a:r>
                      <a:rPr lang="en-US" baseline="0" dirty="0"/>
                      <a:t>
4%</a:t>
                    </a:r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1196111746374946"/>
                      <c:h val="0.2596969398665657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551-41C5-AFAB-F01771D4C486}"/>
                </c:ext>
              </c:extLst>
            </c:dLbl>
            <c:dLbl>
              <c:idx val="2"/>
              <c:layout>
                <c:manualLayout>
                  <c:x val="-2.8822026455751409E-2"/>
                  <c:y val="2.8985007582627505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C118876-C12F-44C3-A620-ECF8CCCB4D69}" type="CATEGORYNAME">
                      <a:rPr lang="en-US" sz="800"/>
                      <a:pPr>
                        <a:defRPr/>
                      </a:pPr>
                      <a:t>[NOM DE CATÉGORIE]</a:t>
                    </a:fld>
                    <a:r>
                      <a:rPr lang="en-US" baseline="0" dirty="0"/>
                      <a:t>
57%</a:t>
                    </a:r>
                  </a:p>
                  <a:p>
                    <a:pPr>
                      <a:defRPr/>
                    </a:pPr>
                    <a:endParaRPr lang="fr-FR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2497390575847942"/>
                      <c:h val="0.2188374464949170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1551-41C5-AFAB-F01771D4C486}"/>
                </c:ext>
              </c:extLst>
            </c:dLbl>
            <c:dLbl>
              <c:idx val="3"/>
              <c:layout>
                <c:manualLayout>
                  <c:x val="-0.16130756214097886"/>
                  <c:y val="0.3337089680073548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4F197D1-C533-4A6B-9C32-09295ACD7273}" type="CATEGORYNAME">
                      <a:rPr lang="en-US" sz="800" dirty="0"/>
                      <a:pPr>
                        <a:defRPr/>
                      </a:pPr>
                      <a:t>[NOM DE CATÉGORIE]</a:t>
                    </a:fld>
                    <a:r>
                      <a:rPr lang="en-US" baseline="0" dirty="0"/>
                      <a:t>
</a:t>
                    </a:r>
                    <a:fld id="{4CE7A485-B5BF-45EA-B314-D8BC75C2AFCD}" type="PERCENTAGE">
                      <a:rPr lang="en-US" baseline="0" dirty="0"/>
                      <a:pPr>
                        <a:defRPr/>
                      </a:pPr>
                      <a:t>[POURCENTAGE]</a:t>
                    </a:fld>
                    <a:endParaRPr lang="en-US" baseline="0" dirty="0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2109982407354856"/>
                      <c:h val="0.1952849238528322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551-41C5-AFAB-F01771D4C486}"/>
                </c:ext>
              </c:extLst>
            </c:dLbl>
            <c:dLbl>
              <c:idx val="4"/>
              <c:layout>
                <c:manualLayout>
                  <c:x val="-0.30218526927156542"/>
                  <c:y val="4.3526051077377274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6C8C6A5-DF00-4006-90AE-020A582E8791}" type="CATEGORYNAME">
                      <a:rPr lang="en-US" sz="800" dirty="0"/>
                      <a:pPr>
                        <a:defRPr/>
                      </a:pPr>
                      <a:t>[NOM DE CATÉGORIE]</a:t>
                    </a:fld>
                    <a:r>
                      <a:rPr lang="en-US" baseline="0" dirty="0"/>
                      <a:t>
4%</a:t>
                    </a:r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0488110463375411"/>
                      <c:h val="0.2264449748024502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1551-41C5-AFAB-F01771D4C486}"/>
                </c:ext>
              </c:extLst>
            </c:dLbl>
            <c:dLbl>
              <c:idx val="5"/>
              <c:layout>
                <c:manualLayout>
                  <c:x val="-9.9424209854425238E-2"/>
                  <c:y val="3.2594955950167523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3B7A606-4FF3-47F6-AD7B-4655C93B8DBF}" type="CATEGORYNAME">
                      <a:rPr lang="en-US" sz="800"/>
                      <a:pPr>
                        <a:defRPr/>
                      </a:pPr>
                      <a:t>[NOM DE CATÉGORIE]</a:t>
                    </a:fld>
                    <a:r>
                      <a:rPr lang="en-US" sz="1000" baseline="0" dirty="0"/>
                      <a:t>
</a:t>
                    </a:r>
                    <a:fld id="{6AFB3B2B-DDDD-44FC-A926-19970178459C}" type="PERCENTAGE">
                      <a:rPr lang="en-US" sz="1200" baseline="0"/>
                      <a:pPr>
                        <a:defRPr/>
                      </a:pPr>
                      <a:t>[POURCENTAGE]</a:t>
                    </a:fld>
                    <a:endParaRPr lang="en-US" sz="1000" baseline="0" dirty="0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8555391000808206"/>
                      <c:h val="0.2501122237247473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551-41C5-AFAB-F01771D4C486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Feuil1!$A$2:$A$7</c:f>
              <c:strCache>
                <c:ptCount val="5"/>
                <c:pt idx="0">
                  <c:v>Secteur privé</c:v>
                </c:pt>
                <c:pt idx="1">
                  <c:v>Organisme international</c:v>
                </c:pt>
                <c:pt idx="2">
                  <c:v>Secteur public</c:v>
                </c:pt>
                <c:pt idx="3">
                  <c:v>Associations,…</c:v>
                </c:pt>
                <c:pt idx="4">
                  <c:v>Autre 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31</c:v>
                </c:pt>
                <c:pt idx="1">
                  <c:v>4</c:v>
                </c:pt>
                <c:pt idx="2">
                  <c:v>57</c:v>
                </c:pt>
                <c:pt idx="3">
                  <c:v>4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51-41C5-AFAB-F01771D4C4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789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DD8A9-8846-41D4-B0DE-85F35CDF0DAE}" type="datetimeFigureOut">
              <a:rPr lang="fr-FR" smtClean="0"/>
              <a:t>14/02/2022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2975" y="1241425"/>
            <a:ext cx="236855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133" y="4779080"/>
            <a:ext cx="5436235" cy="39103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4274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7890" y="9434274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8A44A5-D32F-4D84-BF3D-AFF650A093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640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8A44A5-D32F-4D84-BF3D-AFF650A093A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9015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399397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399397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399397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60009" y="364046"/>
            <a:ext cx="2432685" cy="1488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399397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chart" Target="../charts/chart1.xm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1.tmp"/><Relationship Id="rId10" Type="http://schemas.openxmlformats.org/officeDocument/2006/relationships/image" Target="../media/image8.png"/><Relationship Id="rId4" Type="http://schemas.openxmlformats.org/officeDocument/2006/relationships/image" Target="../media/image2.jpg"/><Relationship Id="rId9" Type="http://schemas.openxmlformats.org/officeDocument/2006/relationships/image" Target="../media/image7.png"/><Relationship Id="rId1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2244854" y="2004223"/>
            <a:ext cx="2652860" cy="4768279"/>
          </a:xfrm>
          <a:prstGeom prst="flowChartAlternateProcess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4156" y="119110"/>
            <a:ext cx="3379810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8455" marR="5080" indent="-326390" algn="l">
              <a:lnSpc>
                <a:spcPct val="100000"/>
              </a:lnSpc>
              <a:spcBef>
                <a:spcPts val="100"/>
              </a:spcBef>
            </a:pPr>
            <a:r>
              <a:rPr lang="fr-FR" sz="3200" dirty="0"/>
              <a:t>	Pôle</a:t>
            </a:r>
            <a:br>
              <a:rPr lang="fr-FR" sz="3200" spc="-5" dirty="0"/>
            </a:br>
            <a:r>
              <a:rPr lang="fr-FR" sz="3200" spc="-15" dirty="0"/>
              <a:t>Etudes Doctorales et HDR</a:t>
            </a:r>
            <a:endParaRPr sz="3200" spc="-15" dirty="0"/>
          </a:p>
        </p:txBody>
      </p:sp>
      <p:sp>
        <p:nvSpPr>
          <p:cNvPr id="4" name="object 4"/>
          <p:cNvSpPr txBox="1"/>
          <p:nvPr/>
        </p:nvSpPr>
        <p:spPr>
          <a:xfrm>
            <a:off x="2483078" y="2157958"/>
            <a:ext cx="2207045" cy="720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fr-FR" sz="2300" b="1" spc="-10" dirty="0">
                <a:solidFill>
                  <a:srgbClr val="FFFFFF"/>
                </a:solidFill>
                <a:latin typeface="Calibri"/>
                <a:cs typeface="Calibri"/>
              </a:rPr>
              <a:t>Effectifs des Ecoles Doctorales</a:t>
            </a:r>
            <a:endParaRPr sz="230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392650" y="2986388"/>
            <a:ext cx="2322195" cy="3225475"/>
          </a:xfrm>
          <a:prstGeom prst="roundRect">
            <a:avLst/>
          </a:pr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524528" y="3235634"/>
            <a:ext cx="2013829" cy="182038"/>
          </a:xfrm>
          <a:prstGeom prst="rect">
            <a:avLst/>
          </a:prstGeom>
          <a:solidFill>
            <a:srgbClr val="399397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395"/>
              </a:lnSpc>
            </a:pPr>
            <a:r>
              <a:rPr lang="fr-FR" sz="1400" b="1" dirty="0">
                <a:solidFill>
                  <a:schemeClr val="bg1"/>
                </a:solidFill>
                <a:latin typeface="Calibri"/>
                <a:cs typeface="Calibri"/>
              </a:rPr>
              <a:t>EDLSHS</a:t>
            </a:r>
            <a:endParaRPr sz="14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3651" y="3221934"/>
            <a:ext cx="2068011" cy="17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0010" marR="71120">
              <a:lnSpc>
                <a:spcPct val="100000"/>
              </a:lnSpc>
              <a:spcBef>
                <a:spcPts val="100"/>
              </a:spcBef>
            </a:pPr>
            <a:r>
              <a:rPr lang="fr-FR" sz="1400" b="1" spc="-10" dirty="0">
                <a:solidFill>
                  <a:srgbClr val="399397"/>
                </a:solidFill>
                <a:latin typeface="Calibri"/>
                <a:cs typeface="Calibri"/>
              </a:rPr>
              <a:t>Candidatures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ts val="2020"/>
              </a:lnSpc>
            </a:pPr>
            <a:r>
              <a:rPr lang="fr-FR" sz="2000" b="1" dirty="0">
                <a:solidFill>
                  <a:srgbClr val="E6AB14"/>
                </a:solidFill>
                <a:latin typeface="Calibri"/>
                <a:cs typeface="Calibri"/>
              </a:rPr>
              <a:t>5</a:t>
            </a:r>
            <a:r>
              <a:rPr sz="2000" b="1" dirty="0">
                <a:solidFill>
                  <a:srgbClr val="E6AB14"/>
                </a:solidFill>
                <a:latin typeface="Calibri"/>
                <a:cs typeface="Calibri"/>
              </a:rPr>
              <a:t> </a:t>
            </a:r>
            <a:r>
              <a:rPr lang="fr-FR" sz="1200" spc="-10" dirty="0">
                <a:solidFill>
                  <a:srgbClr val="399397"/>
                </a:solidFill>
                <a:latin typeface="Calibri"/>
                <a:cs typeface="Calibri"/>
              </a:rPr>
              <a:t>EDLSHS</a:t>
            </a:r>
          </a:p>
          <a:p>
            <a:pPr marL="12700">
              <a:lnSpc>
                <a:spcPts val="2020"/>
              </a:lnSpc>
            </a:pPr>
            <a:r>
              <a:rPr lang="fr-FR" sz="2000" b="1" dirty="0">
                <a:solidFill>
                  <a:srgbClr val="E6AB14"/>
                </a:solidFill>
                <a:latin typeface="Calibri"/>
                <a:cs typeface="Calibri"/>
              </a:rPr>
              <a:t>4</a:t>
            </a:r>
            <a:r>
              <a:rPr sz="2000" b="1" dirty="0">
                <a:solidFill>
                  <a:srgbClr val="E6AB14"/>
                </a:solidFill>
                <a:latin typeface="Calibri"/>
                <a:cs typeface="Calibri"/>
              </a:rPr>
              <a:t> </a:t>
            </a:r>
            <a:r>
              <a:rPr lang="fr-FR" sz="1200" spc="-5" dirty="0">
                <a:solidFill>
                  <a:srgbClr val="399397"/>
                </a:solidFill>
                <a:latin typeface="Calibri"/>
                <a:cs typeface="Calibri"/>
              </a:rPr>
              <a:t>EDSEJPG</a:t>
            </a:r>
          </a:p>
          <a:p>
            <a:pPr marL="12700">
              <a:lnSpc>
                <a:spcPts val="2020"/>
              </a:lnSpc>
            </a:pPr>
            <a:r>
              <a:rPr lang="fr-FR" sz="2000" b="1" dirty="0">
                <a:solidFill>
                  <a:srgbClr val="E6AB14"/>
                </a:solidFill>
                <a:cs typeface="Calibri"/>
              </a:rPr>
              <a:t>3 </a:t>
            </a:r>
            <a:r>
              <a:rPr lang="fr-FR" sz="1200" spc="-5" dirty="0">
                <a:solidFill>
                  <a:srgbClr val="399397"/>
                </a:solidFill>
                <a:cs typeface="Calibri"/>
              </a:rPr>
              <a:t>EDSF</a:t>
            </a:r>
            <a:endParaRPr lang="fr-FR" sz="1200" dirty="0">
              <a:cs typeface="Calibri"/>
            </a:endParaRPr>
          </a:p>
          <a:p>
            <a:pPr marL="12700">
              <a:lnSpc>
                <a:spcPts val="2020"/>
              </a:lnSpc>
            </a:pPr>
            <a:r>
              <a:rPr lang="fr-FR" sz="2000" b="1" dirty="0">
                <a:solidFill>
                  <a:srgbClr val="E6AB14"/>
                </a:solidFill>
                <a:cs typeface="Calibri"/>
              </a:rPr>
              <a:t>1 </a:t>
            </a:r>
            <a:r>
              <a:rPr lang="fr-FR" sz="1200" spc="-5" dirty="0">
                <a:solidFill>
                  <a:srgbClr val="399397"/>
                </a:solidFill>
                <a:cs typeface="Calibri"/>
              </a:rPr>
              <a:t>EDSPI</a:t>
            </a:r>
            <a:endParaRPr lang="fr-FR" sz="1200" dirty="0">
              <a:cs typeface="Calibri"/>
            </a:endParaRPr>
          </a:p>
          <a:p>
            <a:pPr marL="12700">
              <a:lnSpc>
                <a:spcPts val="2020"/>
              </a:lnSpc>
            </a:pPr>
            <a:r>
              <a:rPr lang="fr-FR" sz="2000" b="1" dirty="0">
                <a:solidFill>
                  <a:srgbClr val="E6AB14"/>
                </a:solidFill>
                <a:cs typeface="Calibri"/>
              </a:rPr>
              <a:t>22 </a:t>
            </a:r>
            <a:r>
              <a:rPr lang="fr-FR" sz="1200" spc="-5" dirty="0">
                <a:solidFill>
                  <a:srgbClr val="399397"/>
                </a:solidFill>
                <a:cs typeface="Calibri"/>
              </a:rPr>
              <a:t>EDSVSAE</a:t>
            </a:r>
            <a:endParaRPr lang="fr-FR" sz="1200" dirty="0">
              <a:cs typeface="Calibri"/>
            </a:endParaRPr>
          </a:p>
          <a:p>
            <a:pPr marL="12700">
              <a:lnSpc>
                <a:spcPts val="2020"/>
              </a:lnSpc>
            </a:pPr>
            <a:endParaRPr lang="fr-FR" sz="1200" dirty="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46046" y="3221933"/>
            <a:ext cx="1232469" cy="1967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685">
              <a:lnSpc>
                <a:spcPct val="100000"/>
              </a:lnSpc>
              <a:spcBef>
                <a:spcPts val="100"/>
              </a:spcBef>
            </a:pPr>
            <a:r>
              <a:rPr lang="fr-FR" sz="1400" b="1" spc="-10" dirty="0">
                <a:solidFill>
                  <a:srgbClr val="399397"/>
                </a:solidFill>
                <a:latin typeface="Calibri"/>
                <a:cs typeface="Calibri"/>
              </a:rPr>
              <a:t>Soutenances</a:t>
            </a:r>
          </a:p>
          <a:p>
            <a:pPr marL="12700">
              <a:lnSpc>
                <a:spcPts val="2020"/>
              </a:lnSpc>
            </a:pPr>
            <a:r>
              <a:rPr lang="fr-FR" sz="2000" b="1" dirty="0">
                <a:solidFill>
                  <a:srgbClr val="E6AB14"/>
                </a:solidFill>
                <a:cs typeface="Calibri"/>
              </a:rPr>
              <a:t>2</a:t>
            </a:r>
            <a:r>
              <a:rPr lang="fr-FR" sz="1200" b="1" dirty="0">
                <a:solidFill>
                  <a:srgbClr val="E6AB14"/>
                </a:solidFill>
                <a:cs typeface="Calibri"/>
              </a:rPr>
              <a:t> </a:t>
            </a:r>
            <a:r>
              <a:rPr lang="fr-FR" sz="1200" spc="-10" dirty="0">
                <a:solidFill>
                  <a:srgbClr val="399397"/>
                </a:solidFill>
                <a:cs typeface="Calibri"/>
              </a:rPr>
              <a:t>EDLSHS</a:t>
            </a:r>
          </a:p>
          <a:p>
            <a:pPr marL="12700">
              <a:lnSpc>
                <a:spcPts val="2020"/>
              </a:lnSpc>
            </a:pPr>
            <a:r>
              <a:rPr lang="fr-FR" sz="2000" b="1" dirty="0">
                <a:solidFill>
                  <a:srgbClr val="E6AB14"/>
                </a:solidFill>
                <a:cs typeface="Calibri"/>
              </a:rPr>
              <a:t>4</a:t>
            </a:r>
            <a:r>
              <a:rPr lang="fr-FR" sz="1200" b="1" dirty="0">
                <a:solidFill>
                  <a:srgbClr val="E6AB14"/>
                </a:solidFill>
                <a:cs typeface="Calibri"/>
              </a:rPr>
              <a:t> </a:t>
            </a:r>
            <a:r>
              <a:rPr lang="fr-FR" sz="1200" spc="-5" dirty="0">
                <a:solidFill>
                  <a:srgbClr val="399397"/>
                </a:solidFill>
                <a:cs typeface="Calibri"/>
              </a:rPr>
              <a:t>EDSEJPG</a:t>
            </a:r>
          </a:p>
          <a:p>
            <a:pPr marL="12700">
              <a:lnSpc>
                <a:spcPts val="2020"/>
              </a:lnSpc>
            </a:pPr>
            <a:r>
              <a:rPr lang="fr-FR" sz="2000" b="1" dirty="0">
                <a:solidFill>
                  <a:srgbClr val="E6AB14"/>
                </a:solidFill>
                <a:cs typeface="Calibri"/>
              </a:rPr>
              <a:t>4</a:t>
            </a:r>
            <a:r>
              <a:rPr lang="fr-FR" sz="1200" b="1" dirty="0">
                <a:solidFill>
                  <a:srgbClr val="E6AB14"/>
                </a:solidFill>
                <a:cs typeface="Calibri"/>
              </a:rPr>
              <a:t> </a:t>
            </a:r>
            <a:r>
              <a:rPr lang="fr-FR" sz="1200" spc="-5" dirty="0">
                <a:solidFill>
                  <a:srgbClr val="399397"/>
                </a:solidFill>
                <a:cs typeface="Calibri"/>
              </a:rPr>
              <a:t>EDSF</a:t>
            </a:r>
            <a:endParaRPr lang="fr-FR" sz="1200" dirty="0">
              <a:cs typeface="Calibri"/>
            </a:endParaRPr>
          </a:p>
          <a:p>
            <a:pPr marL="12700">
              <a:lnSpc>
                <a:spcPts val="2020"/>
              </a:lnSpc>
            </a:pPr>
            <a:r>
              <a:rPr lang="fr-FR" sz="2000" b="1" dirty="0">
                <a:solidFill>
                  <a:srgbClr val="E6AB14"/>
                </a:solidFill>
                <a:cs typeface="Calibri"/>
              </a:rPr>
              <a:t>2</a:t>
            </a:r>
            <a:r>
              <a:rPr lang="fr-FR" sz="1200" b="1" dirty="0">
                <a:solidFill>
                  <a:srgbClr val="E6AB14"/>
                </a:solidFill>
                <a:cs typeface="Calibri"/>
              </a:rPr>
              <a:t> </a:t>
            </a:r>
            <a:r>
              <a:rPr lang="fr-FR" sz="1200" spc="-5" dirty="0">
                <a:solidFill>
                  <a:srgbClr val="399397"/>
                </a:solidFill>
                <a:cs typeface="Calibri"/>
              </a:rPr>
              <a:t>EDSPI</a:t>
            </a:r>
            <a:endParaRPr lang="fr-FR" sz="1200" dirty="0">
              <a:cs typeface="Calibri"/>
            </a:endParaRPr>
          </a:p>
          <a:p>
            <a:pPr marL="12700">
              <a:lnSpc>
                <a:spcPts val="2020"/>
              </a:lnSpc>
            </a:pPr>
            <a:r>
              <a:rPr lang="fr-FR" sz="2000" b="1" dirty="0">
                <a:solidFill>
                  <a:srgbClr val="E6AB14"/>
                </a:solidFill>
                <a:cs typeface="Calibri"/>
              </a:rPr>
              <a:t>14</a:t>
            </a:r>
            <a:r>
              <a:rPr lang="fr-FR" sz="1200" b="1" dirty="0">
                <a:solidFill>
                  <a:srgbClr val="E6AB14"/>
                </a:solidFill>
                <a:cs typeface="Calibri"/>
              </a:rPr>
              <a:t> </a:t>
            </a:r>
            <a:r>
              <a:rPr lang="fr-FR" sz="1200" spc="-5" dirty="0">
                <a:solidFill>
                  <a:srgbClr val="399397"/>
                </a:solidFill>
                <a:cs typeface="Calibri"/>
              </a:rPr>
              <a:t>EDSVSAE</a:t>
            </a:r>
            <a:endParaRPr lang="fr-FR" sz="1200" dirty="0">
              <a:cs typeface="Calibri"/>
            </a:endParaRPr>
          </a:p>
          <a:p>
            <a:pPr marL="12700" marR="5080" indent="19685" algn="ctr">
              <a:lnSpc>
                <a:spcPct val="100000"/>
              </a:lnSpc>
              <a:spcBef>
                <a:spcPts val="100"/>
              </a:spcBef>
            </a:pPr>
            <a:endParaRPr lang="fr-FR" sz="1400" b="1" spc="-10" dirty="0">
              <a:solidFill>
                <a:srgbClr val="399397"/>
              </a:solidFill>
              <a:latin typeface="Calibri"/>
              <a:cs typeface="Calibri"/>
            </a:endParaRPr>
          </a:p>
          <a:p>
            <a:pPr marL="12700" marR="5080" indent="19685">
              <a:spcBef>
                <a:spcPts val="100"/>
              </a:spcBef>
            </a:pPr>
            <a:endParaRPr lang="fr-FR" sz="1400" dirty="0"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08014" y="5031746"/>
            <a:ext cx="1764030" cy="0"/>
          </a:xfrm>
          <a:custGeom>
            <a:avLst/>
            <a:gdLst/>
            <a:ahLst/>
            <a:cxnLst/>
            <a:rect l="l" t="t" r="r" b="b"/>
            <a:pathLst>
              <a:path w="1764030">
                <a:moveTo>
                  <a:pt x="0" y="0"/>
                </a:moveTo>
                <a:lnTo>
                  <a:pt x="1763826" y="0"/>
                </a:lnTo>
              </a:path>
            </a:pathLst>
          </a:custGeom>
          <a:ln w="45961">
            <a:solidFill>
              <a:srgbClr val="F3D08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 rot="1329306">
            <a:off x="5879280" y="1189946"/>
            <a:ext cx="667082" cy="51999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518792" y="1300531"/>
            <a:ext cx="2774058" cy="3250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500"/>
              </a:lnSpc>
            </a:pPr>
            <a:r>
              <a:rPr sz="2500" b="1" i="1" dirty="0">
                <a:solidFill>
                  <a:srgbClr val="E6AB14"/>
                </a:solidFill>
                <a:latin typeface="Calibri"/>
                <a:cs typeface="Calibri"/>
              </a:rPr>
              <a:t>Les </a:t>
            </a:r>
            <a:r>
              <a:rPr sz="3750" b="1" i="1" spc="-22" baseline="1111" dirty="0" err="1">
                <a:solidFill>
                  <a:srgbClr val="E6AB14"/>
                </a:solidFill>
                <a:latin typeface="Calibri"/>
                <a:cs typeface="Calibri"/>
              </a:rPr>
              <a:t>chiffres</a:t>
            </a:r>
            <a:r>
              <a:rPr sz="3750" b="1" i="1" spc="-217" baseline="1111" dirty="0">
                <a:solidFill>
                  <a:srgbClr val="E6AB14"/>
                </a:solidFill>
                <a:latin typeface="Calibri"/>
                <a:cs typeface="Calibri"/>
              </a:rPr>
              <a:t> </a:t>
            </a:r>
            <a:r>
              <a:rPr sz="3750" b="1" i="1" baseline="4444" dirty="0">
                <a:solidFill>
                  <a:srgbClr val="E6AB14"/>
                </a:solidFill>
                <a:latin typeface="Calibri"/>
                <a:cs typeface="Calibri"/>
              </a:rPr>
              <a:t>20</a:t>
            </a:r>
            <a:r>
              <a:rPr lang="fr-FR" sz="3750" b="1" i="1" baseline="4444" dirty="0">
                <a:solidFill>
                  <a:srgbClr val="E6AB14"/>
                </a:solidFill>
                <a:latin typeface="Calibri"/>
                <a:cs typeface="Calibri"/>
              </a:rPr>
              <a:t>21</a:t>
            </a:r>
            <a:endParaRPr sz="3750" baseline="4444" dirty="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91098" y="364555"/>
            <a:ext cx="511809" cy="577850"/>
          </a:xfrm>
          <a:custGeom>
            <a:avLst/>
            <a:gdLst/>
            <a:ahLst/>
            <a:cxnLst/>
            <a:rect l="l" t="t" r="r" b="b"/>
            <a:pathLst>
              <a:path w="511810" h="577850">
                <a:moveTo>
                  <a:pt x="48253" y="577329"/>
                </a:moveTo>
                <a:lnTo>
                  <a:pt x="26486" y="531330"/>
                </a:lnTo>
                <a:lnTo>
                  <a:pt x="11190" y="483415"/>
                </a:lnTo>
                <a:lnTo>
                  <a:pt x="2362" y="434239"/>
                </a:lnTo>
                <a:lnTo>
                  <a:pt x="0" y="384571"/>
                </a:lnTo>
                <a:lnTo>
                  <a:pt x="62" y="383626"/>
                </a:lnTo>
                <a:lnTo>
                  <a:pt x="4081" y="334711"/>
                </a:lnTo>
                <a:lnTo>
                  <a:pt x="14618" y="285667"/>
                </a:lnTo>
                <a:lnTo>
                  <a:pt x="31599" y="237974"/>
                </a:lnTo>
                <a:lnTo>
                  <a:pt x="55018" y="192285"/>
                </a:lnTo>
                <a:lnTo>
                  <a:pt x="84002" y="150629"/>
                </a:lnTo>
                <a:lnTo>
                  <a:pt x="118377" y="113091"/>
                </a:lnTo>
                <a:lnTo>
                  <a:pt x="157553" y="80072"/>
                </a:lnTo>
                <a:lnTo>
                  <a:pt x="200943" y="51969"/>
                </a:lnTo>
                <a:lnTo>
                  <a:pt x="245684" y="30362"/>
                </a:lnTo>
                <a:lnTo>
                  <a:pt x="292508" y="14468"/>
                </a:lnTo>
                <a:lnTo>
                  <a:pt x="340783" y="4333"/>
                </a:lnTo>
                <a:lnTo>
                  <a:pt x="389872" y="0"/>
                </a:lnTo>
                <a:lnTo>
                  <a:pt x="389872" y="141261"/>
                </a:lnTo>
                <a:lnTo>
                  <a:pt x="496922" y="141261"/>
                </a:lnTo>
                <a:lnTo>
                  <a:pt x="506692" y="156305"/>
                </a:lnTo>
                <a:lnTo>
                  <a:pt x="511638" y="178112"/>
                </a:lnTo>
                <a:lnTo>
                  <a:pt x="508942" y="200686"/>
                </a:lnTo>
                <a:lnTo>
                  <a:pt x="500947" y="217325"/>
                </a:lnTo>
                <a:lnTo>
                  <a:pt x="493836" y="224884"/>
                </a:lnTo>
                <a:lnTo>
                  <a:pt x="389872" y="224884"/>
                </a:lnTo>
                <a:lnTo>
                  <a:pt x="389872" y="370988"/>
                </a:lnTo>
                <a:lnTo>
                  <a:pt x="182929" y="370988"/>
                </a:lnTo>
                <a:lnTo>
                  <a:pt x="144409" y="383626"/>
                </a:lnTo>
                <a:lnTo>
                  <a:pt x="117561" y="408208"/>
                </a:lnTo>
                <a:lnTo>
                  <a:pt x="105391" y="439256"/>
                </a:lnTo>
                <a:lnTo>
                  <a:pt x="106086" y="472254"/>
                </a:lnTo>
                <a:lnTo>
                  <a:pt x="122159" y="509503"/>
                </a:lnTo>
                <a:lnTo>
                  <a:pt x="138127" y="526777"/>
                </a:lnTo>
                <a:lnTo>
                  <a:pt x="48253" y="577329"/>
                </a:lnTo>
                <a:close/>
              </a:path>
              <a:path w="511810" h="577850">
                <a:moveTo>
                  <a:pt x="496922" y="141261"/>
                </a:moveTo>
                <a:lnTo>
                  <a:pt x="389872" y="141261"/>
                </a:lnTo>
                <a:lnTo>
                  <a:pt x="403885" y="125744"/>
                </a:lnTo>
                <a:lnTo>
                  <a:pt x="414999" y="118111"/>
                </a:lnTo>
                <a:lnTo>
                  <a:pt x="429011" y="116147"/>
                </a:lnTo>
                <a:lnTo>
                  <a:pt x="451721" y="117639"/>
                </a:lnTo>
                <a:lnTo>
                  <a:pt x="475964" y="124031"/>
                </a:lnTo>
                <a:lnTo>
                  <a:pt x="494545" y="137599"/>
                </a:lnTo>
                <a:lnTo>
                  <a:pt x="496922" y="141261"/>
                </a:lnTo>
                <a:close/>
              </a:path>
              <a:path w="511810" h="577850">
                <a:moveTo>
                  <a:pt x="442669" y="247207"/>
                </a:moveTo>
                <a:lnTo>
                  <a:pt x="414697" y="241774"/>
                </a:lnTo>
                <a:lnTo>
                  <a:pt x="396418" y="230849"/>
                </a:lnTo>
                <a:lnTo>
                  <a:pt x="389872" y="224884"/>
                </a:lnTo>
                <a:lnTo>
                  <a:pt x="493836" y="224884"/>
                </a:lnTo>
                <a:lnTo>
                  <a:pt x="489962" y="229003"/>
                </a:lnTo>
                <a:lnTo>
                  <a:pt x="478297" y="236695"/>
                </a:lnTo>
                <a:lnTo>
                  <a:pt x="442669" y="247207"/>
                </a:lnTo>
                <a:close/>
              </a:path>
              <a:path w="511810" h="577850">
                <a:moveTo>
                  <a:pt x="277771" y="447879"/>
                </a:moveTo>
                <a:lnTo>
                  <a:pt x="245110" y="391598"/>
                </a:lnTo>
                <a:lnTo>
                  <a:pt x="182929" y="370988"/>
                </a:lnTo>
                <a:lnTo>
                  <a:pt x="389872" y="370988"/>
                </a:lnTo>
                <a:lnTo>
                  <a:pt x="389872" y="384571"/>
                </a:lnTo>
                <a:lnTo>
                  <a:pt x="277771" y="447879"/>
                </a:lnTo>
                <a:close/>
              </a:path>
            </a:pathLst>
          </a:custGeom>
          <a:solidFill>
            <a:srgbClr val="6CB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47981" y="773770"/>
            <a:ext cx="681990" cy="390525"/>
          </a:xfrm>
          <a:custGeom>
            <a:avLst/>
            <a:gdLst/>
            <a:ahLst/>
            <a:cxnLst/>
            <a:rect l="l" t="t" r="r" b="b"/>
            <a:pathLst>
              <a:path w="681989" h="390525">
                <a:moveTo>
                  <a:pt x="337270" y="390476"/>
                </a:moveTo>
                <a:lnTo>
                  <a:pt x="286014" y="386512"/>
                </a:lnTo>
                <a:lnTo>
                  <a:pt x="235618" y="376126"/>
                </a:lnTo>
                <a:lnTo>
                  <a:pt x="186762" y="359450"/>
                </a:lnTo>
                <a:lnTo>
                  <a:pt x="140126" y="336618"/>
                </a:lnTo>
                <a:lnTo>
                  <a:pt x="98526" y="309415"/>
                </a:lnTo>
                <a:lnTo>
                  <a:pt x="61003" y="277739"/>
                </a:lnTo>
                <a:lnTo>
                  <a:pt x="28010" y="242077"/>
                </a:lnTo>
                <a:lnTo>
                  <a:pt x="0" y="202915"/>
                </a:lnTo>
                <a:lnTo>
                  <a:pt x="123214" y="132048"/>
                </a:lnTo>
                <a:lnTo>
                  <a:pt x="102286" y="127959"/>
                </a:lnTo>
                <a:lnTo>
                  <a:pt x="89874" y="122363"/>
                </a:lnTo>
                <a:lnTo>
                  <a:pt x="81086" y="111453"/>
                </a:lnTo>
                <a:lnTo>
                  <a:pt x="71029" y="91418"/>
                </a:lnTo>
                <a:lnTo>
                  <a:pt x="64838" y="67700"/>
                </a:lnTo>
                <a:lnTo>
                  <a:pt x="68251" y="45177"/>
                </a:lnTo>
                <a:lnTo>
                  <a:pt x="79455" y="25578"/>
                </a:lnTo>
                <a:lnTo>
                  <a:pt x="96639" y="10630"/>
                </a:lnTo>
                <a:lnTo>
                  <a:pt x="117892" y="1505"/>
                </a:lnTo>
                <a:lnTo>
                  <a:pt x="136563" y="0"/>
                </a:lnTo>
                <a:lnTo>
                  <a:pt x="152425" y="3454"/>
                </a:lnTo>
                <a:lnTo>
                  <a:pt x="165252" y="9212"/>
                </a:lnTo>
                <a:lnTo>
                  <a:pt x="190107" y="32871"/>
                </a:lnTo>
                <a:lnTo>
                  <a:pt x="199559" y="59587"/>
                </a:lnTo>
                <a:lnTo>
                  <a:pt x="200314" y="81430"/>
                </a:lnTo>
                <a:lnTo>
                  <a:pt x="199076" y="90473"/>
                </a:lnTo>
                <a:lnTo>
                  <a:pt x="436799" y="90473"/>
                </a:lnTo>
                <a:lnTo>
                  <a:pt x="435215" y="92473"/>
                </a:lnTo>
                <a:lnTo>
                  <a:pt x="430527" y="99449"/>
                </a:lnTo>
                <a:lnTo>
                  <a:pt x="419089" y="129465"/>
                </a:lnTo>
                <a:lnTo>
                  <a:pt x="419111" y="161340"/>
                </a:lnTo>
                <a:lnTo>
                  <a:pt x="433177" y="191798"/>
                </a:lnTo>
                <a:lnTo>
                  <a:pt x="463867" y="217561"/>
                </a:lnTo>
                <a:lnTo>
                  <a:pt x="498854" y="228361"/>
                </a:lnTo>
                <a:lnTo>
                  <a:pt x="663797" y="228361"/>
                </a:lnTo>
                <a:lnTo>
                  <a:pt x="651943" y="244814"/>
                </a:lnTo>
                <a:lnTo>
                  <a:pt x="617154" y="281718"/>
                </a:lnTo>
                <a:lnTo>
                  <a:pt x="578004" y="313782"/>
                </a:lnTo>
                <a:lnTo>
                  <a:pt x="535078" y="340692"/>
                </a:lnTo>
                <a:lnTo>
                  <a:pt x="488959" y="362132"/>
                </a:lnTo>
                <a:lnTo>
                  <a:pt x="440228" y="377787"/>
                </a:lnTo>
                <a:lnTo>
                  <a:pt x="389471" y="387340"/>
                </a:lnTo>
                <a:lnTo>
                  <a:pt x="337270" y="390476"/>
                </a:lnTo>
                <a:close/>
              </a:path>
              <a:path w="681989" h="390525">
                <a:moveTo>
                  <a:pt x="436799" y="90473"/>
                </a:moveTo>
                <a:lnTo>
                  <a:pt x="199076" y="90473"/>
                </a:lnTo>
                <a:lnTo>
                  <a:pt x="340169" y="10630"/>
                </a:lnTo>
                <a:lnTo>
                  <a:pt x="452271" y="73937"/>
                </a:lnTo>
                <a:lnTo>
                  <a:pt x="446223" y="79585"/>
                </a:lnTo>
                <a:lnTo>
                  <a:pt x="440493" y="85808"/>
                </a:lnTo>
                <a:lnTo>
                  <a:pt x="436799" y="90473"/>
                </a:lnTo>
                <a:close/>
              </a:path>
              <a:path w="681989" h="390525">
                <a:moveTo>
                  <a:pt x="663797" y="228361"/>
                </a:moveTo>
                <a:lnTo>
                  <a:pt x="498854" y="228361"/>
                </a:lnTo>
                <a:lnTo>
                  <a:pt x="531756" y="223526"/>
                </a:lnTo>
                <a:lnTo>
                  <a:pt x="559948" y="206732"/>
                </a:lnTo>
                <a:lnTo>
                  <a:pt x="584779" y="174687"/>
                </a:lnTo>
                <a:lnTo>
                  <a:pt x="591914" y="152363"/>
                </a:lnTo>
                <a:lnTo>
                  <a:pt x="681789" y="203388"/>
                </a:lnTo>
                <a:lnTo>
                  <a:pt x="663797" y="228361"/>
                </a:lnTo>
                <a:close/>
              </a:path>
            </a:pathLst>
          </a:custGeom>
          <a:solidFill>
            <a:srgbClr val="CDA6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15523" y="371102"/>
            <a:ext cx="389255" cy="599440"/>
          </a:xfrm>
          <a:custGeom>
            <a:avLst/>
            <a:gdLst/>
            <a:ahLst/>
            <a:cxnLst/>
            <a:rect l="l" t="t" r="r" b="b"/>
            <a:pathLst>
              <a:path w="389255" h="599439">
                <a:moveTo>
                  <a:pt x="0" y="101575"/>
                </a:moveTo>
                <a:lnTo>
                  <a:pt x="0" y="0"/>
                </a:lnTo>
                <a:lnTo>
                  <a:pt x="51613" y="4728"/>
                </a:lnTo>
                <a:lnTo>
                  <a:pt x="101697" y="15856"/>
                </a:lnTo>
                <a:lnTo>
                  <a:pt x="149675" y="33052"/>
                </a:lnTo>
                <a:lnTo>
                  <a:pt x="194969" y="55984"/>
                </a:lnTo>
                <a:lnTo>
                  <a:pt x="237001" y="84320"/>
                </a:lnTo>
                <a:lnTo>
                  <a:pt x="250787" y="96379"/>
                </a:lnTo>
                <a:lnTo>
                  <a:pt x="31407" y="96379"/>
                </a:lnTo>
                <a:lnTo>
                  <a:pt x="23170" y="96726"/>
                </a:lnTo>
                <a:lnTo>
                  <a:pt x="15160" y="97737"/>
                </a:lnTo>
                <a:lnTo>
                  <a:pt x="7421" y="99368"/>
                </a:lnTo>
                <a:lnTo>
                  <a:pt x="0" y="101575"/>
                </a:lnTo>
                <a:close/>
              </a:path>
              <a:path w="389255" h="599439">
                <a:moveTo>
                  <a:pt x="367066" y="264569"/>
                </a:moveTo>
                <a:lnTo>
                  <a:pt x="33823" y="264569"/>
                </a:lnTo>
                <a:lnTo>
                  <a:pt x="66416" y="259719"/>
                </a:lnTo>
                <a:lnTo>
                  <a:pt x="95249" y="244550"/>
                </a:lnTo>
                <a:lnTo>
                  <a:pt x="115838" y="218129"/>
                </a:lnTo>
                <a:lnTo>
                  <a:pt x="123698" y="179529"/>
                </a:lnTo>
                <a:lnTo>
                  <a:pt x="115461" y="144214"/>
                </a:lnTo>
                <a:lnTo>
                  <a:pt x="94041" y="118111"/>
                </a:lnTo>
                <a:lnTo>
                  <a:pt x="64378" y="101930"/>
                </a:lnTo>
                <a:lnTo>
                  <a:pt x="31407" y="96379"/>
                </a:lnTo>
                <a:lnTo>
                  <a:pt x="250787" y="96379"/>
                </a:lnTo>
                <a:lnTo>
                  <a:pt x="275195" y="117727"/>
                </a:lnTo>
                <a:lnTo>
                  <a:pt x="308971" y="155874"/>
                </a:lnTo>
                <a:lnTo>
                  <a:pt x="337753" y="198427"/>
                </a:lnTo>
                <a:lnTo>
                  <a:pt x="360093" y="243848"/>
                </a:lnTo>
                <a:lnTo>
                  <a:pt x="367066" y="264569"/>
                </a:lnTo>
                <a:close/>
              </a:path>
              <a:path w="389255" h="599439">
                <a:moveTo>
                  <a:pt x="143803" y="599106"/>
                </a:moveTo>
                <a:lnTo>
                  <a:pt x="103411" y="578791"/>
                </a:lnTo>
                <a:lnTo>
                  <a:pt x="86492" y="534809"/>
                </a:lnTo>
                <a:lnTo>
                  <a:pt x="95098" y="499316"/>
                </a:lnTo>
                <a:lnTo>
                  <a:pt x="114034" y="478351"/>
                </a:lnTo>
                <a:lnTo>
                  <a:pt x="132969" y="468371"/>
                </a:lnTo>
                <a:lnTo>
                  <a:pt x="141576" y="465832"/>
                </a:lnTo>
                <a:lnTo>
                  <a:pt x="0" y="385988"/>
                </a:lnTo>
                <a:lnTo>
                  <a:pt x="0" y="259373"/>
                </a:lnTo>
                <a:lnTo>
                  <a:pt x="8138" y="261779"/>
                </a:lnTo>
                <a:lnTo>
                  <a:pt x="16549" y="263388"/>
                </a:lnTo>
                <a:lnTo>
                  <a:pt x="25141" y="264289"/>
                </a:lnTo>
                <a:lnTo>
                  <a:pt x="33823" y="264569"/>
                </a:lnTo>
                <a:lnTo>
                  <a:pt x="367066" y="264569"/>
                </a:lnTo>
                <a:lnTo>
                  <a:pt x="376228" y="291794"/>
                </a:lnTo>
                <a:lnTo>
                  <a:pt x="385929" y="341600"/>
                </a:lnTo>
                <a:lnTo>
                  <a:pt x="388972" y="392602"/>
                </a:lnTo>
                <a:lnTo>
                  <a:pt x="385635" y="441146"/>
                </a:lnTo>
                <a:lnTo>
                  <a:pt x="376409" y="488627"/>
                </a:lnTo>
                <a:lnTo>
                  <a:pt x="370260" y="507407"/>
                </a:lnTo>
                <a:lnTo>
                  <a:pt x="215505" y="507407"/>
                </a:lnTo>
                <a:lnTo>
                  <a:pt x="222420" y="527287"/>
                </a:lnTo>
                <a:lnTo>
                  <a:pt x="205841" y="572132"/>
                </a:lnTo>
                <a:lnTo>
                  <a:pt x="166400" y="598235"/>
                </a:lnTo>
                <a:lnTo>
                  <a:pt x="143803" y="599106"/>
                </a:lnTo>
                <a:close/>
              </a:path>
              <a:path w="389255" h="599439">
                <a:moveTo>
                  <a:pt x="340652" y="578274"/>
                </a:moveTo>
                <a:lnTo>
                  <a:pt x="215505" y="507407"/>
                </a:lnTo>
                <a:lnTo>
                  <a:pt x="370260" y="507407"/>
                </a:lnTo>
                <a:lnTo>
                  <a:pt x="361385" y="534513"/>
                </a:lnTo>
                <a:lnTo>
                  <a:pt x="340652" y="578274"/>
                </a:lnTo>
                <a:close/>
              </a:path>
            </a:pathLst>
          </a:custGeom>
          <a:solidFill>
            <a:srgbClr val="5D9E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990495" y="3793104"/>
            <a:ext cx="302895" cy="81280"/>
          </a:xfrm>
          <a:custGeom>
            <a:avLst/>
            <a:gdLst/>
            <a:ahLst/>
            <a:cxnLst/>
            <a:rect l="l" t="t" r="r" b="b"/>
            <a:pathLst>
              <a:path w="302895" h="81279">
                <a:moveTo>
                  <a:pt x="302816" y="80668"/>
                </a:moveTo>
                <a:lnTo>
                  <a:pt x="0" y="80668"/>
                </a:lnTo>
                <a:lnTo>
                  <a:pt x="27493" y="47857"/>
                </a:lnTo>
                <a:lnTo>
                  <a:pt x="62916" y="22372"/>
                </a:lnTo>
                <a:lnTo>
                  <a:pt x="104732" y="5868"/>
                </a:lnTo>
                <a:lnTo>
                  <a:pt x="151408" y="0"/>
                </a:lnTo>
                <a:lnTo>
                  <a:pt x="198083" y="5868"/>
                </a:lnTo>
                <a:lnTo>
                  <a:pt x="239900" y="22372"/>
                </a:lnTo>
                <a:lnTo>
                  <a:pt x="275322" y="47857"/>
                </a:lnTo>
                <a:lnTo>
                  <a:pt x="302816" y="806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098166" y="3934268"/>
            <a:ext cx="67310" cy="60960"/>
          </a:xfrm>
          <a:custGeom>
            <a:avLst/>
            <a:gdLst/>
            <a:ahLst/>
            <a:cxnLst/>
            <a:rect l="l" t="t" r="r" b="b"/>
            <a:pathLst>
              <a:path w="67310" h="60960">
                <a:moveTo>
                  <a:pt x="33644" y="60504"/>
                </a:moveTo>
                <a:lnTo>
                  <a:pt x="20548" y="58127"/>
                </a:lnTo>
                <a:lnTo>
                  <a:pt x="9854" y="51644"/>
                </a:lnTo>
                <a:lnTo>
                  <a:pt x="2643" y="42028"/>
                </a:lnTo>
                <a:lnTo>
                  <a:pt x="0" y="30252"/>
                </a:lnTo>
                <a:lnTo>
                  <a:pt x="2643" y="18476"/>
                </a:lnTo>
                <a:lnTo>
                  <a:pt x="9854" y="8860"/>
                </a:lnTo>
                <a:lnTo>
                  <a:pt x="20548" y="2377"/>
                </a:lnTo>
                <a:lnTo>
                  <a:pt x="33644" y="0"/>
                </a:lnTo>
                <a:lnTo>
                  <a:pt x="46739" y="2377"/>
                </a:lnTo>
                <a:lnTo>
                  <a:pt x="57434" y="8860"/>
                </a:lnTo>
                <a:lnTo>
                  <a:pt x="64644" y="18476"/>
                </a:lnTo>
                <a:lnTo>
                  <a:pt x="67288" y="30252"/>
                </a:lnTo>
                <a:lnTo>
                  <a:pt x="64644" y="42028"/>
                </a:lnTo>
                <a:lnTo>
                  <a:pt x="57434" y="51644"/>
                </a:lnTo>
                <a:lnTo>
                  <a:pt x="46739" y="58127"/>
                </a:lnTo>
                <a:lnTo>
                  <a:pt x="33644" y="605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165460" y="4041821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20">
                <a:moveTo>
                  <a:pt x="15674" y="20159"/>
                </a:moveTo>
                <a:lnTo>
                  <a:pt x="4520" y="20159"/>
                </a:lnTo>
                <a:lnTo>
                  <a:pt x="0" y="15646"/>
                </a:lnTo>
                <a:lnTo>
                  <a:pt x="0" y="4512"/>
                </a:lnTo>
                <a:lnTo>
                  <a:pt x="4520" y="0"/>
                </a:lnTo>
                <a:lnTo>
                  <a:pt x="15674" y="0"/>
                </a:lnTo>
                <a:lnTo>
                  <a:pt x="20195" y="4512"/>
                </a:lnTo>
                <a:lnTo>
                  <a:pt x="20195" y="15646"/>
                </a:lnTo>
                <a:lnTo>
                  <a:pt x="15674" y="201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205837" y="3537664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5">
                <a:moveTo>
                  <a:pt x="6725" y="6725"/>
                </a:moveTo>
                <a:lnTo>
                  <a:pt x="2802" y="6725"/>
                </a:lnTo>
                <a:lnTo>
                  <a:pt x="2802" y="4280"/>
                </a:lnTo>
                <a:lnTo>
                  <a:pt x="1681" y="1834"/>
                </a:lnTo>
                <a:lnTo>
                  <a:pt x="0" y="0"/>
                </a:lnTo>
                <a:lnTo>
                  <a:pt x="6725" y="6725"/>
                </a:lnTo>
                <a:close/>
              </a:path>
            </a:pathLst>
          </a:custGeom>
          <a:solidFill>
            <a:srgbClr val="CE62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674730" y="6191562"/>
            <a:ext cx="1273202" cy="121168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645797" y="6207997"/>
            <a:ext cx="1167552" cy="117328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11003" y="1529098"/>
            <a:ext cx="1281188" cy="12073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29836" y="2212764"/>
            <a:ext cx="274320" cy="99060"/>
          </a:xfrm>
          <a:custGeom>
            <a:avLst/>
            <a:gdLst/>
            <a:ahLst/>
            <a:cxnLst/>
            <a:rect l="l" t="t" r="r" b="b"/>
            <a:pathLst>
              <a:path w="274319" h="99060">
                <a:moveTo>
                  <a:pt x="273744" y="98967"/>
                </a:moveTo>
                <a:lnTo>
                  <a:pt x="0" y="98967"/>
                </a:lnTo>
                <a:lnTo>
                  <a:pt x="0" y="0"/>
                </a:lnTo>
                <a:lnTo>
                  <a:pt x="273744" y="0"/>
                </a:lnTo>
                <a:lnTo>
                  <a:pt x="273744" y="98967"/>
                </a:lnTo>
                <a:close/>
              </a:path>
            </a:pathLst>
          </a:custGeom>
          <a:solidFill>
            <a:srgbClr val="2E425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9" name="Groupe 78"/>
          <p:cNvGrpSpPr/>
          <p:nvPr/>
        </p:nvGrpSpPr>
        <p:grpSpPr>
          <a:xfrm>
            <a:off x="333553" y="1538923"/>
            <a:ext cx="1186815" cy="1105535"/>
            <a:chOff x="885918" y="2201274"/>
            <a:chExt cx="1186815" cy="1105535"/>
          </a:xfrm>
        </p:grpSpPr>
        <p:sp>
          <p:nvSpPr>
            <p:cNvPr id="49" name="object 49"/>
            <p:cNvSpPr/>
            <p:nvPr/>
          </p:nvSpPr>
          <p:spPr>
            <a:xfrm>
              <a:off x="885918" y="2201274"/>
              <a:ext cx="1186815" cy="1105535"/>
            </a:xfrm>
            <a:custGeom>
              <a:avLst/>
              <a:gdLst/>
              <a:ahLst/>
              <a:cxnLst/>
              <a:rect l="l" t="t" r="r" b="b"/>
              <a:pathLst>
                <a:path w="1186814" h="1105535">
                  <a:moveTo>
                    <a:pt x="593113" y="1105245"/>
                  </a:moveTo>
                  <a:lnTo>
                    <a:pt x="544420" y="1103415"/>
                  </a:lnTo>
                  <a:lnTo>
                    <a:pt x="496820" y="1098021"/>
                  </a:lnTo>
                  <a:lnTo>
                    <a:pt x="450465" y="1089203"/>
                  </a:lnTo>
                  <a:lnTo>
                    <a:pt x="405506" y="1077104"/>
                  </a:lnTo>
                  <a:lnTo>
                    <a:pt x="362096" y="1061864"/>
                  </a:lnTo>
                  <a:lnTo>
                    <a:pt x="320386" y="1043625"/>
                  </a:lnTo>
                  <a:lnTo>
                    <a:pt x="280528" y="1022528"/>
                  </a:lnTo>
                  <a:lnTo>
                    <a:pt x="242674" y="998716"/>
                  </a:lnTo>
                  <a:lnTo>
                    <a:pt x="206976" y="972329"/>
                  </a:lnTo>
                  <a:lnTo>
                    <a:pt x="173585" y="943510"/>
                  </a:lnTo>
                  <a:lnTo>
                    <a:pt x="142654" y="912398"/>
                  </a:lnTo>
                  <a:lnTo>
                    <a:pt x="114333" y="879137"/>
                  </a:lnTo>
                  <a:lnTo>
                    <a:pt x="88776" y="843867"/>
                  </a:lnTo>
                  <a:lnTo>
                    <a:pt x="66134" y="806730"/>
                  </a:lnTo>
                  <a:lnTo>
                    <a:pt x="46559" y="767868"/>
                  </a:lnTo>
                  <a:lnTo>
                    <a:pt x="30203" y="727421"/>
                  </a:lnTo>
                  <a:lnTo>
                    <a:pt x="17217" y="685532"/>
                  </a:lnTo>
                  <a:lnTo>
                    <a:pt x="7753" y="642341"/>
                  </a:lnTo>
                  <a:lnTo>
                    <a:pt x="1963" y="597991"/>
                  </a:lnTo>
                  <a:lnTo>
                    <a:pt x="0" y="552622"/>
                  </a:lnTo>
                  <a:lnTo>
                    <a:pt x="1963" y="507254"/>
                  </a:lnTo>
                  <a:lnTo>
                    <a:pt x="7753" y="462903"/>
                  </a:lnTo>
                  <a:lnTo>
                    <a:pt x="17217" y="419713"/>
                  </a:lnTo>
                  <a:lnTo>
                    <a:pt x="30203" y="377823"/>
                  </a:lnTo>
                  <a:lnTo>
                    <a:pt x="46559" y="337377"/>
                  </a:lnTo>
                  <a:lnTo>
                    <a:pt x="66134" y="298514"/>
                  </a:lnTo>
                  <a:lnTo>
                    <a:pt x="88776" y="261377"/>
                  </a:lnTo>
                  <a:lnTo>
                    <a:pt x="114333" y="226107"/>
                  </a:lnTo>
                  <a:lnTo>
                    <a:pt x="142654" y="192846"/>
                  </a:lnTo>
                  <a:lnTo>
                    <a:pt x="173585" y="161735"/>
                  </a:lnTo>
                  <a:lnTo>
                    <a:pt x="206976" y="132915"/>
                  </a:lnTo>
                  <a:lnTo>
                    <a:pt x="242674" y="106528"/>
                  </a:lnTo>
                  <a:lnTo>
                    <a:pt x="280528" y="82716"/>
                  </a:lnTo>
                  <a:lnTo>
                    <a:pt x="320386" y="61620"/>
                  </a:lnTo>
                  <a:lnTo>
                    <a:pt x="362096" y="43381"/>
                  </a:lnTo>
                  <a:lnTo>
                    <a:pt x="405506" y="28141"/>
                  </a:lnTo>
                  <a:lnTo>
                    <a:pt x="450465" y="16041"/>
                  </a:lnTo>
                  <a:lnTo>
                    <a:pt x="496820" y="7223"/>
                  </a:lnTo>
                  <a:lnTo>
                    <a:pt x="544420" y="1829"/>
                  </a:lnTo>
                  <a:lnTo>
                    <a:pt x="593113" y="0"/>
                  </a:lnTo>
                  <a:lnTo>
                    <a:pt x="641805" y="1829"/>
                  </a:lnTo>
                  <a:lnTo>
                    <a:pt x="689405" y="7223"/>
                  </a:lnTo>
                  <a:lnTo>
                    <a:pt x="735760" y="16041"/>
                  </a:lnTo>
                  <a:lnTo>
                    <a:pt x="780719" y="28141"/>
                  </a:lnTo>
                  <a:lnTo>
                    <a:pt x="824129" y="43381"/>
                  </a:lnTo>
                  <a:lnTo>
                    <a:pt x="865839" y="61620"/>
                  </a:lnTo>
                  <a:lnTo>
                    <a:pt x="905697" y="82716"/>
                  </a:lnTo>
                  <a:lnTo>
                    <a:pt x="943551" y="106528"/>
                  </a:lnTo>
                  <a:lnTo>
                    <a:pt x="979250" y="132915"/>
                  </a:lnTo>
                  <a:lnTo>
                    <a:pt x="1012640" y="161735"/>
                  </a:lnTo>
                  <a:lnTo>
                    <a:pt x="1043572" y="192846"/>
                  </a:lnTo>
                  <a:lnTo>
                    <a:pt x="1071892" y="226107"/>
                  </a:lnTo>
                  <a:lnTo>
                    <a:pt x="1097449" y="261377"/>
                  </a:lnTo>
                  <a:lnTo>
                    <a:pt x="1120091" y="298514"/>
                  </a:lnTo>
                  <a:lnTo>
                    <a:pt x="1139666" y="337377"/>
                  </a:lnTo>
                  <a:lnTo>
                    <a:pt x="1156023" y="377823"/>
                  </a:lnTo>
                  <a:lnTo>
                    <a:pt x="1169009" y="419713"/>
                  </a:lnTo>
                  <a:lnTo>
                    <a:pt x="1178473" y="462903"/>
                  </a:lnTo>
                  <a:lnTo>
                    <a:pt x="1184262" y="507254"/>
                  </a:lnTo>
                  <a:lnTo>
                    <a:pt x="1186226" y="552622"/>
                  </a:lnTo>
                  <a:lnTo>
                    <a:pt x="1184262" y="597991"/>
                  </a:lnTo>
                  <a:lnTo>
                    <a:pt x="1178473" y="642341"/>
                  </a:lnTo>
                  <a:lnTo>
                    <a:pt x="1169009" y="685532"/>
                  </a:lnTo>
                  <a:lnTo>
                    <a:pt x="1156023" y="727421"/>
                  </a:lnTo>
                  <a:lnTo>
                    <a:pt x="1139666" y="767868"/>
                  </a:lnTo>
                  <a:lnTo>
                    <a:pt x="1120091" y="806730"/>
                  </a:lnTo>
                  <a:lnTo>
                    <a:pt x="1097449" y="843867"/>
                  </a:lnTo>
                  <a:lnTo>
                    <a:pt x="1071892" y="879137"/>
                  </a:lnTo>
                  <a:lnTo>
                    <a:pt x="1043572" y="912398"/>
                  </a:lnTo>
                  <a:lnTo>
                    <a:pt x="1012640" y="943510"/>
                  </a:lnTo>
                  <a:lnTo>
                    <a:pt x="979250" y="972329"/>
                  </a:lnTo>
                  <a:lnTo>
                    <a:pt x="943551" y="998716"/>
                  </a:lnTo>
                  <a:lnTo>
                    <a:pt x="905697" y="1022528"/>
                  </a:lnTo>
                  <a:lnTo>
                    <a:pt x="865839" y="1043625"/>
                  </a:lnTo>
                  <a:lnTo>
                    <a:pt x="824129" y="1061864"/>
                  </a:lnTo>
                  <a:lnTo>
                    <a:pt x="780719" y="1077104"/>
                  </a:lnTo>
                  <a:lnTo>
                    <a:pt x="735760" y="1089203"/>
                  </a:lnTo>
                  <a:lnTo>
                    <a:pt x="689405" y="1098021"/>
                  </a:lnTo>
                  <a:lnTo>
                    <a:pt x="641805" y="1103415"/>
                  </a:lnTo>
                  <a:lnTo>
                    <a:pt x="593113" y="1105245"/>
                  </a:lnTo>
                  <a:close/>
                </a:path>
              </a:pathLst>
            </a:custGeom>
            <a:solidFill>
              <a:srgbClr val="6CBD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1333351" y="2774275"/>
              <a:ext cx="274423" cy="181264"/>
            </a:xfrm>
            <a:custGeom>
              <a:avLst/>
              <a:gdLst/>
              <a:ahLst/>
              <a:cxnLst/>
              <a:rect l="l" t="t" r="r" b="b"/>
              <a:pathLst>
                <a:path w="274319" h="92075">
                  <a:moveTo>
                    <a:pt x="136872" y="91660"/>
                  </a:moveTo>
                  <a:lnTo>
                    <a:pt x="83607" y="88049"/>
                  </a:lnTo>
                  <a:lnTo>
                    <a:pt x="40099" y="78210"/>
                  </a:lnTo>
                  <a:lnTo>
                    <a:pt x="10759" y="63639"/>
                  </a:lnTo>
                  <a:lnTo>
                    <a:pt x="0" y="45830"/>
                  </a:lnTo>
                  <a:lnTo>
                    <a:pt x="10759" y="28021"/>
                  </a:lnTo>
                  <a:lnTo>
                    <a:pt x="40099" y="13450"/>
                  </a:lnTo>
                  <a:lnTo>
                    <a:pt x="83607" y="3611"/>
                  </a:lnTo>
                  <a:lnTo>
                    <a:pt x="136872" y="0"/>
                  </a:lnTo>
                  <a:lnTo>
                    <a:pt x="190137" y="3611"/>
                  </a:lnTo>
                  <a:lnTo>
                    <a:pt x="233645" y="13450"/>
                  </a:lnTo>
                  <a:lnTo>
                    <a:pt x="262984" y="28021"/>
                  </a:lnTo>
                  <a:lnTo>
                    <a:pt x="273744" y="45830"/>
                  </a:lnTo>
                  <a:lnTo>
                    <a:pt x="262984" y="63639"/>
                  </a:lnTo>
                  <a:lnTo>
                    <a:pt x="233645" y="78210"/>
                  </a:lnTo>
                  <a:lnTo>
                    <a:pt x="190137" y="88049"/>
                  </a:lnTo>
                  <a:lnTo>
                    <a:pt x="136872" y="91660"/>
                  </a:lnTo>
                  <a:close/>
                </a:path>
              </a:pathLst>
            </a:custGeom>
            <a:solidFill>
              <a:srgbClr val="2E42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148308" y="2610447"/>
              <a:ext cx="638810" cy="212725"/>
            </a:xfrm>
            <a:custGeom>
              <a:avLst/>
              <a:gdLst/>
              <a:ahLst/>
              <a:cxnLst/>
              <a:rect l="l" t="t" r="r" b="b"/>
              <a:pathLst>
                <a:path w="638810" h="212725">
                  <a:moveTo>
                    <a:pt x="319368" y="212547"/>
                  </a:moveTo>
                  <a:lnTo>
                    <a:pt x="0" y="106273"/>
                  </a:lnTo>
                  <a:lnTo>
                    <a:pt x="319368" y="0"/>
                  </a:lnTo>
                  <a:lnTo>
                    <a:pt x="638737" y="106273"/>
                  </a:lnTo>
                  <a:lnTo>
                    <a:pt x="319368" y="212547"/>
                  </a:lnTo>
                  <a:close/>
                </a:path>
              </a:pathLst>
            </a:custGeom>
            <a:solidFill>
              <a:srgbClr val="232C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1148309" y="2722254"/>
              <a:ext cx="891068" cy="532130"/>
            </a:xfrm>
            <a:custGeom>
              <a:avLst/>
              <a:gdLst/>
              <a:ahLst/>
              <a:cxnLst/>
              <a:rect l="l" t="t" r="r" b="b"/>
              <a:pathLst>
                <a:path w="876935" h="532130">
                  <a:moveTo>
                    <a:pt x="571013" y="532032"/>
                  </a:moveTo>
                  <a:lnTo>
                    <a:pt x="0" y="0"/>
                  </a:lnTo>
                  <a:lnTo>
                    <a:pt x="182496" y="60443"/>
                  </a:lnTo>
                  <a:lnTo>
                    <a:pt x="182496" y="145461"/>
                  </a:lnTo>
                  <a:lnTo>
                    <a:pt x="193256" y="163271"/>
                  </a:lnTo>
                  <a:lnTo>
                    <a:pt x="222595" y="177842"/>
                  </a:lnTo>
                  <a:lnTo>
                    <a:pt x="266103" y="187680"/>
                  </a:lnTo>
                  <a:lnTo>
                    <a:pt x="319368" y="191292"/>
                  </a:lnTo>
                  <a:lnTo>
                    <a:pt x="844045" y="191292"/>
                  </a:lnTo>
                  <a:lnTo>
                    <a:pt x="876837" y="221846"/>
                  </a:lnTo>
                  <a:lnTo>
                    <a:pt x="856727" y="266508"/>
                  </a:lnTo>
                  <a:lnTo>
                    <a:pt x="832657" y="309131"/>
                  </a:lnTo>
                  <a:lnTo>
                    <a:pt x="804837" y="349497"/>
                  </a:lnTo>
                  <a:lnTo>
                    <a:pt x="773479" y="387386"/>
                  </a:lnTo>
                  <a:lnTo>
                    <a:pt x="738795" y="422580"/>
                  </a:lnTo>
                  <a:lnTo>
                    <a:pt x="700995" y="454860"/>
                  </a:lnTo>
                  <a:lnTo>
                    <a:pt x="660290" y="484008"/>
                  </a:lnTo>
                  <a:lnTo>
                    <a:pt x="616893" y="509805"/>
                  </a:lnTo>
                  <a:lnTo>
                    <a:pt x="571013" y="532032"/>
                  </a:lnTo>
                  <a:close/>
                </a:path>
                <a:path w="876935" h="532130">
                  <a:moveTo>
                    <a:pt x="835491" y="183321"/>
                  </a:moveTo>
                  <a:lnTo>
                    <a:pt x="490458" y="183321"/>
                  </a:lnTo>
                  <a:lnTo>
                    <a:pt x="490458" y="49151"/>
                  </a:lnTo>
                  <a:lnTo>
                    <a:pt x="638737" y="0"/>
                  </a:lnTo>
                  <a:lnTo>
                    <a:pt x="835491" y="183321"/>
                  </a:lnTo>
                  <a:close/>
                </a:path>
                <a:path w="876935" h="532130">
                  <a:moveTo>
                    <a:pt x="467646" y="191292"/>
                  </a:moveTo>
                  <a:lnTo>
                    <a:pt x="319368" y="191292"/>
                  </a:lnTo>
                  <a:lnTo>
                    <a:pt x="372633" y="187680"/>
                  </a:lnTo>
                  <a:lnTo>
                    <a:pt x="416141" y="177842"/>
                  </a:lnTo>
                  <a:lnTo>
                    <a:pt x="445480" y="163271"/>
                  </a:lnTo>
                  <a:lnTo>
                    <a:pt x="456240" y="145461"/>
                  </a:lnTo>
                  <a:lnTo>
                    <a:pt x="456240" y="60443"/>
                  </a:lnTo>
                  <a:lnTo>
                    <a:pt x="467646" y="57122"/>
                  </a:lnTo>
                  <a:lnTo>
                    <a:pt x="467646" y="191292"/>
                  </a:lnTo>
                  <a:close/>
                </a:path>
                <a:path w="876935" h="532130">
                  <a:moveTo>
                    <a:pt x="844045" y="191292"/>
                  </a:moveTo>
                  <a:lnTo>
                    <a:pt x="467646" y="191292"/>
                  </a:lnTo>
                  <a:lnTo>
                    <a:pt x="479052" y="176679"/>
                  </a:lnTo>
                  <a:lnTo>
                    <a:pt x="490458" y="183321"/>
                  </a:lnTo>
                  <a:lnTo>
                    <a:pt x="835491" y="183321"/>
                  </a:lnTo>
                  <a:lnTo>
                    <a:pt x="844045" y="191292"/>
                  </a:lnTo>
                  <a:close/>
                </a:path>
              </a:pathLst>
            </a:custGeom>
            <a:solidFill>
              <a:srgbClr val="5D9E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/>
          <p:nvPr/>
        </p:nvSpPr>
        <p:spPr>
          <a:xfrm>
            <a:off x="781794" y="2046090"/>
            <a:ext cx="274320" cy="152480"/>
          </a:xfrm>
          <a:custGeom>
            <a:avLst/>
            <a:gdLst/>
            <a:ahLst/>
            <a:cxnLst/>
            <a:rect l="l" t="t" r="r" b="b"/>
            <a:pathLst>
              <a:path w="274319" h="32385">
                <a:moveTo>
                  <a:pt x="0" y="31882"/>
                </a:moveTo>
                <a:lnTo>
                  <a:pt x="273744" y="31882"/>
                </a:lnTo>
                <a:lnTo>
                  <a:pt x="273744" y="0"/>
                </a:lnTo>
                <a:lnTo>
                  <a:pt x="0" y="0"/>
                </a:lnTo>
                <a:lnTo>
                  <a:pt x="0" y="31882"/>
                </a:lnTo>
                <a:close/>
              </a:path>
            </a:pathLst>
          </a:custGeom>
          <a:solidFill>
            <a:srgbClr val="232C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935102" y="2044614"/>
            <a:ext cx="154927" cy="19527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589995" y="1933499"/>
            <a:ext cx="1270584" cy="119264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615243" y="1965300"/>
            <a:ext cx="1161415" cy="1097280"/>
          </a:xfrm>
          <a:custGeom>
            <a:avLst/>
            <a:gdLst/>
            <a:ahLst/>
            <a:cxnLst/>
            <a:rect l="l" t="t" r="r" b="b"/>
            <a:pathLst>
              <a:path w="1161414" h="1097280">
                <a:moveTo>
                  <a:pt x="579954" y="1097173"/>
                </a:moveTo>
                <a:lnTo>
                  <a:pt x="529831" y="1095157"/>
                </a:lnTo>
                <a:lnTo>
                  <a:pt x="480908" y="1089217"/>
                </a:lnTo>
                <a:lnTo>
                  <a:pt x="433357" y="1079521"/>
                </a:lnTo>
                <a:lnTo>
                  <a:pt x="387351" y="1066235"/>
                </a:lnTo>
                <a:lnTo>
                  <a:pt x="343063" y="1049525"/>
                </a:lnTo>
                <a:lnTo>
                  <a:pt x="300664" y="1029557"/>
                </a:lnTo>
                <a:lnTo>
                  <a:pt x="260329" y="1006498"/>
                </a:lnTo>
                <a:lnTo>
                  <a:pt x="222228" y="980514"/>
                </a:lnTo>
                <a:lnTo>
                  <a:pt x="186536" y="951772"/>
                </a:lnTo>
                <a:lnTo>
                  <a:pt x="153423" y="920437"/>
                </a:lnTo>
                <a:lnTo>
                  <a:pt x="123064" y="886676"/>
                </a:lnTo>
                <a:lnTo>
                  <a:pt x="95630" y="850656"/>
                </a:lnTo>
                <a:lnTo>
                  <a:pt x="71294" y="812542"/>
                </a:lnTo>
                <a:lnTo>
                  <a:pt x="50228" y="772500"/>
                </a:lnTo>
                <a:lnTo>
                  <a:pt x="32606" y="730698"/>
                </a:lnTo>
                <a:lnTo>
                  <a:pt x="18600" y="687302"/>
                </a:lnTo>
                <a:lnTo>
                  <a:pt x="8381" y="642477"/>
                </a:lnTo>
                <a:lnTo>
                  <a:pt x="2124" y="596390"/>
                </a:lnTo>
                <a:lnTo>
                  <a:pt x="0" y="549208"/>
                </a:lnTo>
                <a:lnTo>
                  <a:pt x="2124" y="501839"/>
                </a:lnTo>
                <a:lnTo>
                  <a:pt x="8381" y="455586"/>
                </a:lnTo>
                <a:lnTo>
                  <a:pt x="18600" y="410613"/>
                </a:lnTo>
                <a:lnTo>
                  <a:pt x="32606" y="367086"/>
                </a:lnTo>
                <a:lnTo>
                  <a:pt x="50228" y="325170"/>
                </a:lnTo>
                <a:lnTo>
                  <a:pt x="71294" y="285029"/>
                </a:lnTo>
                <a:lnTo>
                  <a:pt x="95630" y="246830"/>
                </a:lnTo>
                <a:lnTo>
                  <a:pt x="123064" y="210738"/>
                </a:lnTo>
                <a:lnTo>
                  <a:pt x="153423" y="176917"/>
                </a:lnTo>
                <a:lnTo>
                  <a:pt x="186536" y="145533"/>
                </a:lnTo>
                <a:lnTo>
                  <a:pt x="222228" y="116751"/>
                </a:lnTo>
                <a:lnTo>
                  <a:pt x="260329" y="90737"/>
                </a:lnTo>
                <a:lnTo>
                  <a:pt x="300664" y="67655"/>
                </a:lnTo>
                <a:lnTo>
                  <a:pt x="343063" y="47671"/>
                </a:lnTo>
                <a:lnTo>
                  <a:pt x="387351" y="30950"/>
                </a:lnTo>
                <a:lnTo>
                  <a:pt x="433357" y="17657"/>
                </a:lnTo>
                <a:lnTo>
                  <a:pt x="480908" y="7957"/>
                </a:lnTo>
                <a:lnTo>
                  <a:pt x="529831" y="2016"/>
                </a:lnTo>
                <a:lnTo>
                  <a:pt x="579954" y="0"/>
                </a:lnTo>
                <a:lnTo>
                  <a:pt x="630088" y="2016"/>
                </a:lnTo>
                <a:lnTo>
                  <a:pt x="679041" y="7957"/>
                </a:lnTo>
                <a:lnTo>
                  <a:pt x="726640" y="17657"/>
                </a:lnTo>
                <a:lnTo>
                  <a:pt x="772708" y="30950"/>
                </a:lnTo>
                <a:lnTo>
                  <a:pt x="817071" y="47671"/>
                </a:lnTo>
                <a:lnTo>
                  <a:pt x="859555" y="67655"/>
                </a:lnTo>
                <a:lnTo>
                  <a:pt x="899984" y="90737"/>
                </a:lnTo>
                <a:lnTo>
                  <a:pt x="938183" y="116751"/>
                </a:lnTo>
                <a:lnTo>
                  <a:pt x="973978" y="145533"/>
                </a:lnTo>
                <a:lnTo>
                  <a:pt x="1007194" y="176917"/>
                </a:lnTo>
                <a:lnTo>
                  <a:pt x="1037656" y="210738"/>
                </a:lnTo>
                <a:lnTo>
                  <a:pt x="1065190" y="246830"/>
                </a:lnTo>
                <a:lnTo>
                  <a:pt x="1089619" y="285029"/>
                </a:lnTo>
                <a:lnTo>
                  <a:pt x="1110770" y="325170"/>
                </a:lnTo>
                <a:lnTo>
                  <a:pt x="1128467" y="367086"/>
                </a:lnTo>
                <a:lnTo>
                  <a:pt x="1142536" y="410613"/>
                </a:lnTo>
                <a:lnTo>
                  <a:pt x="1152801" y="455586"/>
                </a:lnTo>
                <a:lnTo>
                  <a:pt x="1159089" y="501839"/>
                </a:lnTo>
                <a:lnTo>
                  <a:pt x="1161224" y="549208"/>
                </a:lnTo>
                <a:lnTo>
                  <a:pt x="1160998" y="560391"/>
                </a:lnTo>
                <a:lnTo>
                  <a:pt x="1160402" y="571574"/>
                </a:lnTo>
                <a:lnTo>
                  <a:pt x="1159559" y="582757"/>
                </a:lnTo>
                <a:lnTo>
                  <a:pt x="1158594" y="593940"/>
                </a:lnTo>
                <a:lnTo>
                  <a:pt x="1158594" y="601395"/>
                </a:lnTo>
                <a:lnTo>
                  <a:pt x="1157279" y="605123"/>
                </a:lnTo>
                <a:lnTo>
                  <a:pt x="1157279" y="613820"/>
                </a:lnTo>
                <a:lnTo>
                  <a:pt x="1155963" y="618791"/>
                </a:lnTo>
                <a:lnTo>
                  <a:pt x="1147826" y="665270"/>
                </a:lnTo>
                <a:lnTo>
                  <a:pt x="1141354" y="690237"/>
                </a:lnTo>
                <a:lnTo>
                  <a:pt x="1138703" y="699557"/>
                </a:lnTo>
                <a:lnTo>
                  <a:pt x="1135806" y="708876"/>
                </a:lnTo>
                <a:lnTo>
                  <a:pt x="1132292" y="718195"/>
                </a:lnTo>
                <a:lnTo>
                  <a:pt x="1128326" y="729358"/>
                </a:lnTo>
                <a:lnTo>
                  <a:pt x="1094534" y="803078"/>
                </a:lnTo>
                <a:lnTo>
                  <a:pt x="1070433" y="842475"/>
                </a:lnTo>
                <a:lnTo>
                  <a:pt x="1043077" y="879704"/>
                </a:lnTo>
                <a:lnTo>
                  <a:pt x="1012649" y="914594"/>
                </a:lnTo>
                <a:lnTo>
                  <a:pt x="979335" y="946973"/>
                </a:lnTo>
                <a:lnTo>
                  <a:pt x="943318" y="976671"/>
                </a:lnTo>
                <a:lnTo>
                  <a:pt x="904781" y="1003516"/>
                </a:lnTo>
                <a:lnTo>
                  <a:pt x="863910" y="1027337"/>
                </a:lnTo>
                <a:lnTo>
                  <a:pt x="820888" y="1047963"/>
                </a:lnTo>
                <a:lnTo>
                  <a:pt x="775899" y="1065222"/>
                </a:lnTo>
                <a:lnTo>
                  <a:pt x="729127" y="1078944"/>
                </a:lnTo>
                <a:lnTo>
                  <a:pt x="680756" y="1088957"/>
                </a:lnTo>
                <a:lnTo>
                  <a:pt x="630970" y="1095091"/>
                </a:lnTo>
                <a:lnTo>
                  <a:pt x="579954" y="1097173"/>
                </a:lnTo>
                <a:close/>
              </a:path>
            </a:pathLst>
          </a:custGeom>
          <a:solidFill>
            <a:srgbClr val="6CBD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893368" y="2124310"/>
            <a:ext cx="891540" cy="938530"/>
          </a:xfrm>
          <a:custGeom>
            <a:avLst/>
            <a:gdLst/>
            <a:ahLst/>
            <a:cxnLst/>
            <a:rect l="l" t="t" r="r" b="b"/>
            <a:pathLst>
              <a:path w="891539" h="938530">
                <a:moveTo>
                  <a:pt x="312707" y="938169"/>
                </a:moveTo>
                <a:lnTo>
                  <a:pt x="31162" y="672479"/>
                </a:lnTo>
                <a:lnTo>
                  <a:pt x="8581" y="643294"/>
                </a:lnTo>
                <a:lnTo>
                  <a:pt x="0" y="609628"/>
                </a:lnTo>
                <a:lnTo>
                  <a:pt x="2030" y="572311"/>
                </a:lnTo>
                <a:lnTo>
                  <a:pt x="11285" y="532176"/>
                </a:lnTo>
                <a:lnTo>
                  <a:pt x="24380" y="490053"/>
                </a:lnTo>
                <a:lnTo>
                  <a:pt x="37926" y="446773"/>
                </a:lnTo>
                <a:lnTo>
                  <a:pt x="48537" y="403168"/>
                </a:lnTo>
                <a:lnTo>
                  <a:pt x="52827" y="360069"/>
                </a:lnTo>
                <a:lnTo>
                  <a:pt x="53519" y="308168"/>
                </a:lnTo>
                <a:lnTo>
                  <a:pt x="55992" y="259321"/>
                </a:lnTo>
                <a:lnTo>
                  <a:pt x="60836" y="213805"/>
                </a:lnTo>
                <a:lnTo>
                  <a:pt x="68643" y="171900"/>
                </a:lnTo>
                <a:lnTo>
                  <a:pt x="80004" y="133883"/>
                </a:lnTo>
                <a:lnTo>
                  <a:pt x="115754" y="70626"/>
                </a:lnTo>
                <a:lnTo>
                  <a:pt x="172820" y="26259"/>
                </a:lnTo>
                <a:lnTo>
                  <a:pt x="210824" y="11856"/>
                </a:lnTo>
                <a:lnTo>
                  <a:pt x="255931" y="3010"/>
                </a:lnTo>
                <a:lnTo>
                  <a:pt x="308732" y="0"/>
                </a:lnTo>
                <a:lnTo>
                  <a:pt x="358967" y="2918"/>
                </a:lnTo>
                <a:lnTo>
                  <a:pt x="407528" y="11427"/>
                </a:lnTo>
                <a:lnTo>
                  <a:pt x="454018" y="25153"/>
                </a:lnTo>
                <a:lnTo>
                  <a:pt x="498041" y="43723"/>
                </a:lnTo>
                <a:lnTo>
                  <a:pt x="539201" y="66765"/>
                </a:lnTo>
                <a:lnTo>
                  <a:pt x="577102" y="93907"/>
                </a:lnTo>
                <a:lnTo>
                  <a:pt x="611346" y="124776"/>
                </a:lnTo>
                <a:lnTo>
                  <a:pt x="891501" y="390466"/>
                </a:lnTo>
                <a:lnTo>
                  <a:pt x="889183" y="437621"/>
                </a:lnTo>
                <a:lnTo>
                  <a:pt x="882755" y="483642"/>
                </a:lnTo>
                <a:lnTo>
                  <a:pt x="872389" y="528370"/>
                </a:lnTo>
                <a:lnTo>
                  <a:pt x="858259" y="571646"/>
                </a:lnTo>
                <a:lnTo>
                  <a:pt x="840539" y="613310"/>
                </a:lnTo>
                <a:lnTo>
                  <a:pt x="819403" y="653202"/>
                </a:lnTo>
                <a:lnTo>
                  <a:pt x="795023" y="691165"/>
                </a:lnTo>
                <a:lnTo>
                  <a:pt x="767574" y="727038"/>
                </a:lnTo>
                <a:lnTo>
                  <a:pt x="737230" y="760662"/>
                </a:lnTo>
                <a:lnTo>
                  <a:pt x="704163" y="791878"/>
                </a:lnTo>
                <a:lnTo>
                  <a:pt x="668547" y="820526"/>
                </a:lnTo>
                <a:lnTo>
                  <a:pt x="630557" y="846448"/>
                </a:lnTo>
                <a:lnTo>
                  <a:pt x="590365" y="869484"/>
                </a:lnTo>
                <a:lnTo>
                  <a:pt x="548145" y="889474"/>
                </a:lnTo>
                <a:lnTo>
                  <a:pt x="504071" y="906259"/>
                </a:lnTo>
                <a:lnTo>
                  <a:pt x="458317" y="919681"/>
                </a:lnTo>
                <a:lnTo>
                  <a:pt x="411056" y="929579"/>
                </a:lnTo>
                <a:lnTo>
                  <a:pt x="362461" y="935795"/>
                </a:lnTo>
                <a:lnTo>
                  <a:pt x="312707" y="938169"/>
                </a:lnTo>
                <a:close/>
              </a:path>
            </a:pathLst>
          </a:custGeom>
          <a:solidFill>
            <a:srgbClr val="5D9E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094884" y="2553640"/>
            <a:ext cx="218775" cy="103351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666496" y="2028990"/>
            <a:ext cx="1127637" cy="82838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977073" y="2442329"/>
            <a:ext cx="59055" cy="80010"/>
          </a:xfrm>
          <a:custGeom>
            <a:avLst/>
            <a:gdLst/>
            <a:ahLst/>
            <a:cxnLst/>
            <a:rect l="l" t="t" r="r" b="b"/>
            <a:pathLst>
              <a:path w="59054" h="80010">
                <a:moveTo>
                  <a:pt x="24671" y="79505"/>
                </a:moveTo>
                <a:lnTo>
                  <a:pt x="21388" y="65033"/>
                </a:lnTo>
                <a:lnTo>
                  <a:pt x="13927" y="53169"/>
                </a:lnTo>
                <a:lnTo>
                  <a:pt x="5869" y="44734"/>
                </a:lnTo>
                <a:lnTo>
                  <a:pt x="795" y="40548"/>
                </a:lnTo>
                <a:lnTo>
                  <a:pt x="0" y="39752"/>
                </a:lnTo>
                <a:lnTo>
                  <a:pt x="15432" y="33988"/>
                </a:lnTo>
                <a:lnTo>
                  <a:pt x="27357" y="24646"/>
                </a:lnTo>
                <a:lnTo>
                  <a:pt x="36149" y="12919"/>
                </a:lnTo>
                <a:lnTo>
                  <a:pt x="42180" y="0"/>
                </a:lnTo>
                <a:lnTo>
                  <a:pt x="58893" y="24646"/>
                </a:lnTo>
                <a:lnTo>
                  <a:pt x="58893" y="25441"/>
                </a:lnTo>
                <a:lnTo>
                  <a:pt x="57301" y="27827"/>
                </a:lnTo>
                <a:lnTo>
                  <a:pt x="56505" y="29417"/>
                </a:lnTo>
                <a:lnTo>
                  <a:pt x="55709" y="31802"/>
                </a:lnTo>
                <a:lnTo>
                  <a:pt x="53322" y="36572"/>
                </a:lnTo>
                <a:lnTo>
                  <a:pt x="51730" y="41343"/>
                </a:lnTo>
                <a:lnTo>
                  <a:pt x="49342" y="45318"/>
                </a:lnTo>
                <a:lnTo>
                  <a:pt x="42242" y="57480"/>
                </a:lnTo>
                <a:lnTo>
                  <a:pt x="37305" y="65095"/>
                </a:lnTo>
                <a:lnTo>
                  <a:pt x="32219" y="71368"/>
                </a:lnTo>
                <a:lnTo>
                  <a:pt x="24671" y="79505"/>
                </a:lnTo>
                <a:close/>
              </a:path>
            </a:pathLst>
          </a:custGeom>
          <a:solidFill>
            <a:srgbClr val="E6E6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977073" y="2490031"/>
            <a:ext cx="17145" cy="40005"/>
          </a:xfrm>
          <a:custGeom>
            <a:avLst/>
            <a:gdLst/>
            <a:ahLst/>
            <a:cxnLst/>
            <a:rect l="l" t="t" r="r" b="b"/>
            <a:pathLst>
              <a:path w="17145" h="40005">
                <a:moveTo>
                  <a:pt x="9060" y="39737"/>
                </a:moveTo>
                <a:lnTo>
                  <a:pt x="9060" y="35598"/>
                </a:lnTo>
                <a:lnTo>
                  <a:pt x="0" y="35598"/>
                </a:lnTo>
                <a:lnTo>
                  <a:pt x="0" y="827"/>
                </a:lnTo>
                <a:lnTo>
                  <a:pt x="3883" y="827"/>
                </a:lnTo>
                <a:lnTo>
                  <a:pt x="10354" y="0"/>
                </a:lnTo>
                <a:lnTo>
                  <a:pt x="14237" y="0"/>
                </a:lnTo>
                <a:lnTo>
                  <a:pt x="16826" y="4139"/>
                </a:lnTo>
                <a:lnTo>
                  <a:pt x="16179" y="8278"/>
                </a:lnTo>
                <a:lnTo>
                  <a:pt x="12943" y="32286"/>
                </a:lnTo>
                <a:lnTo>
                  <a:pt x="12296" y="35598"/>
                </a:lnTo>
                <a:lnTo>
                  <a:pt x="11001" y="38082"/>
                </a:lnTo>
                <a:lnTo>
                  <a:pt x="9060" y="39737"/>
                </a:lnTo>
                <a:close/>
              </a:path>
            </a:pathLst>
          </a:custGeom>
          <a:solidFill>
            <a:srgbClr val="97AC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977073" y="2521833"/>
            <a:ext cx="25400" cy="143510"/>
          </a:xfrm>
          <a:custGeom>
            <a:avLst/>
            <a:gdLst/>
            <a:ahLst/>
            <a:cxnLst/>
            <a:rect l="l" t="t" r="r" b="b"/>
            <a:pathLst>
              <a:path w="25400" h="143510">
                <a:moveTo>
                  <a:pt x="25245" y="143092"/>
                </a:moveTo>
                <a:lnTo>
                  <a:pt x="0" y="143092"/>
                </a:lnTo>
                <a:lnTo>
                  <a:pt x="0" y="0"/>
                </a:lnTo>
                <a:lnTo>
                  <a:pt x="8836" y="0"/>
                </a:lnTo>
                <a:lnTo>
                  <a:pt x="8836" y="3595"/>
                </a:lnTo>
                <a:lnTo>
                  <a:pt x="25245" y="142373"/>
                </a:lnTo>
                <a:lnTo>
                  <a:pt x="25245" y="143092"/>
                </a:lnTo>
                <a:close/>
              </a:path>
            </a:pathLst>
          </a:custGeom>
          <a:solidFill>
            <a:srgbClr val="97AC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927918" y="2228286"/>
            <a:ext cx="137795" cy="79375"/>
          </a:xfrm>
          <a:custGeom>
            <a:avLst/>
            <a:gdLst/>
            <a:ahLst/>
            <a:cxnLst/>
            <a:rect l="l" t="t" r="r" b="b"/>
            <a:pathLst>
              <a:path w="137795" h="79375">
                <a:moveTo>
                  <a:pt x="133460" y="78890"/>
                </a:moveTo>
                <a:lnTo>
                  <a:pt x="95104" y="73019"/>
                </a:lnTo>
                <a:lnTo>
                  <a:pt x="48735" y="59211"/>
                </a:lnTo>
                <a:lnTo>
                  <a:pt x="11363" y="40024"/>
                </a:lnTo>
                <a:lnTo>
                  <a:pt x="0" y="18017"/>
                </a:lnTo>
                <a:lnTo>
                  <a:pt x="29510" y="3301"/>
                </a:lnTo>
                <a:lnTo>
                  <a:pt x="50516" y="0"/>
                </a:lnTo>
                <a:lnTo>
                  <a:pt x="73068" y="9555"/>
                </a:lnTo>
                <a:lnTo>
                  <a:pt x="107217" y="33410"/>
                </a:lnTo>
                <a:lnTo>
                  <a:pt x="126712" y="49273"/>
                </a:lnTo>
                <a:lnTo>
                  <a:pt x="136084" y="60610"/>
                </a:lnTo>
                <a:lnTo>
                  <a:pt x="137583" y="69717"/>
                </a:lnTo>
                <a:lnTo>
                  <a:pt x="133460" y="78890"/>
                </a:lnTo>
                <a:close/>
              </a:path>
            </a:pathLst>
          </a:custGeom>
          <a:solidFill>
            <a:srgbClr val="5758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892927" y="2242222"/>
            <a:ext cx="50800" cy="88900"/>
          </a:xfrm>
          <a:custGeom>
            <a:avLst/>
            <a:gdLst/>
            <a:ahLst/>
            <a:cxnLst/>
            <a:rect l="l" t="t" r="r" b="b"/>
            <a:pathLst>
              <a:path w="50800" h="88900">
                <a:moveTo>
                  <a:pt x="0" y="88801"/>
                </a:moveTo>
                <a:lnTo>
                  <a:pt x="11623" y="39814"/>
                </a:lnTo>
                <a:lnTo>
                  <a:pt x="35202" y="733"/>
                </a:lnTo>
                <a:lnTo>
                  <a:pt x="40205" y="0"/>
                </a:lnTo>
                <a:lnTo>
                  <a:pt x="42343" y="5320"/>
                </a:lnTo>
                <a:lnTo>
                  <a:pt x="44730" y="11467"/>
                </a:lnTo>
                <a:lnTo>
                  <a:pt x="50479" y="13210"/>
                </a:lnTo>
                <a:lnTo>
                  <a:pt x="39416" y="33587"/>
                </a:lnTo>
                <a:lnTo>
                  <a:pt x="24741" y="49630"/>
                </a:lnTo>
                <a:lnTo>
                  <a:pt x="10315" y="66360"/>
                </a:lnTo>
                <a:lnTo>
                  <a:pt x="0" y="88801"/>
                </a:lnTo>
                <a:close/>
              </a:path>
            </a:pathLst>
          </a:custGeom>
          <a:solidFill>
            <a:srgbClr val="57585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010732" y="2601338"/>
            <a:ext cx="429259" cy="182880"/>
          </a:xfrm>
          <a:custGeom>
            <a:avLst/>
            <a:gdLst/>
            <a:ahLst/>
            <a:cxnLst/>
            <a:rect l="l" t="t" r="r" b="b"/>
            <a:pathLst>
              <a:path w="429260" h="182880">
                <a:moveTo>
                  <a:pt x="429132" y="182859"/>
                </a:moveTo>
                <a:lnTo>
                  <a:pt x="0" y="182859"/>
                </a:lnTo>
                <a:lnTo>
                  <a:pt x="6018" y="135721"/>
                </a:lnTo>
                <a:lnTo>
                  <a:pt x="16300" y="88719"/>
                </a:lnTo>
                <a:lnTo>
                  <a:pt x="32838" y="50119"/>
                </a:lnTo>
                <a:lnTo>
                  <a:pt x="79917" y="21750"/>
                </a:lnTo>
                <a:lnTo>
                  <a:pt x="100648" y="16804"/>
                </a:lnTo>
                <a:lnTo>
                  <a:pt x="120527" y="10502"/>
                </a:lnTo>
                <a:lnTo>
                  <a:pt x="140264" y="0"/>
                </a:lnTo>
                <a:lnTo>
                  <a:pt x="156138" y="6335"/>
                </a:lnTo>
                <a:lnTo>
                  <a:pt x="174003" y="11112"/>
                </a:lnTo>
                <a:lnTo>
                  <a:pt x="193573" y="14127"/>
                </a:lnTo>
                <a:lnTo>
                  <a:pt x="214566" y="15178"/>
                </a:lnTo>
                <a:lnTo>
                  <a:pt x="323958" y="15178"/>
                </a:lnTo>
                <a:lnTo>
                  <a:pt x="329146" y="16804"/>
                </a:lnTo>
                <a:lnTo>
                  <a:pt x="372268" y="28187"/>
                </a:lnTo>
                <a:lnTo>
                  <a:pt x="413210" y="88719"/>
                </a:lnTo>
                <a:lnTo>
                  <a:pt x="423445" y="135721"/>
                </a:lnTo>
                <a:lnTo>
                  <a:pt x="429132" y="182859"/>
                </a:lnTo>
                <a:close/>
              </a:path>
              <a:path w="429260" h="182880">
                <a:moveTo>
                  <a:pt x="323958" y="15178"/>
                </a:moveTo>
                <a:lnTo>
                  <a:pt x="214566" y="15178"/>
                </a:lnTo>
                <a:lnTo>
                  <a:pt x="235664" y="14127"/>
                </a:lnTo>
                <a:lnTo>
                  <a:pt x="255413" y="11112"/>
                </a:lnTo>
                <a:lnTo>
                  <a:pt x="273313" y="6335"/>
                </a:lnTo>
                <a:lnTo>
                  <a:pt x="288868" y="0"/>
                </a:lnTo>
                <a:lnTo>
                  <a:pt x="309042" y="10502"/>
                </a:lnTo>
                <a:lnTo>
                  <a:pt x="323958" y="15178"/>
                </a:lnTo>
                <a:close/>
              </a:path>
            </a:pathLst>
          </a:custGeom>
          <a:solidFill>
            <a:srgbClr val="7CCA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094319" y="2309158"/>
            <a:ext cx="263525" cy="285750"/>
          </a:xfrm>
          <a:custGeom>
            <a:avLst/>
            <a:gdLst/>
            <a:ahLst/>
            <a:cxnLst/>
            <a:rect l="l" t="t" r="r" b="b"/>
            <a:pathLst>
              <a:path w="263525" h="285750">
                <a:moveTo>
                  <a:pt x="0" y="283654"/>
                </a:moveTo>
                <a:lnTo>
                  <a:pt x="3866" y="261937"/>
                </a:lnTo>
                <a:lnTo>
                  <a:pt x="20486" y="226067"/>
                </a:lnTo>
                <a:lnTo>
                  <a:pt x="21971" y="189532"/>
                </a:lnTo>
                <a:lnTo>
                  <a:pt x="17233" y="155126"/>
                </a:lnTo>
                <a:lnTo>
                  <a:pt x="15182" y="125644"/>
                </a:lnTo>
                <a:lnTo>
                  <a:pt x="17308" y="97982"/>
                </a:lnTo>
                <a:lnTo>
                  <a:pt x="24572" y="63222"/>
                </a:lnTo>
                <a:lnTo>
                  <a:pt x="43752" y="29711"/>
                </a:lnTo>
                <a:lnTo>
                  <a:pt x="81616" y="5843"/>
                </a:lnTo>
                <a:lnTo>
                  <a:pt x="144937" y="0"/>
                </a:lnTo>
                <a:lnTo>
                  <a:pt x="198523" y="12856"/>
                </a:lnTo>
                <a:lnTo>
                  <a:pt x="231251" y="38286"/>
                </a:lnTo>
                <a:lnTo>
                  <a:pt x="247975" y="70633"/>
                </a:lnTo>
                <a:lnTo>
                  <a:pt x="248974" y="76664"/>
                </a:lnTo>
                <a:lnTo>
                  <a:pt x="92129" y="76664"/>
                </a:lnTo>
                <a:lnTo>
                  <a:pt x="90704" y="97994"/>
                </a:lnTo>
                <a:lnTo>
                  <a:pt x="92035" y="122095"/>
                </a:lnTo>
                <a:lnTo>
                  <a:pt x="97752" y="164309"/>
                </a:lnTo>
                <a:lnTo>
                  <a:pt x="109480" y="239932"/>
                </a:lnTo>
                <a:lnTo>
                  <a:pt x="73458" y="266928"/>
                </a:lnTo>
                <a:lnTo>
                  <a:pt x="30081" y="283410"/>
                </a:lnTo>
                <a:lnTo>
                  <a:pt x="0" y="283654"/>
                </a:lnTo>
                <a:close/>
              </a:path>
              <a:path w="263525" h="285750">
                <a:moveTo>
                  <a:pt x="141542" y="93080"/>
                </a:moveTo>
                <a:lnTo>
                  <a:pt x="120584" y="88366"/>
                </a:lnTo>
                <a:lnTo>
                  <a:pt x="92129" y="76664"/>
                </a:lnTo>
                <a:lnTo>
                  <a:pt x="248974" y="76664"/>
                </a:lnTo>
                <a:lnTo>
                  <a:pt x="250268" y="84473"/>
                </a:lnTo>
                <a:lnTo>
                  <a:pt x="202271" y="84473"/>
                </a:lnTo>
                <a:lnTo>
                  <a:pt x="165329" y="91538"/>
                </a:lnTo>
                <a:lnTo>
                  <a:pt x="141542" y="93080"/>
                </a:lnTo>
                <a:close/>
              </a:path>
              <a:path w="263525" h="285750">
                <a:moveTo>
                  <a:pt x="259215" y="285540"/>
                </a:moveTo>
                <a:lnTo>
                  <a:pt x="219339" y="278974"/>
                </a:lnTo>
                <a:lnTo>
                  <a:pt x="173945" y="260695"/>
                </a:lnTo>
                <a:lnTo>
                  <a:pt x="153235" y="239222"/>
                </a:lnTo>
                <a:lnTo>
                  <a:pt x="155274" y="221631"/>
                </a:lnTo>
                <a:lnTo>
                  <a:pt x="161062" y="199647"/>
                </a:lnTo>
                <a:lnTo>
                  <a:pt x="175195" y="158764"/>
                </a:lnTo>
                <a:lnTo>
                  <a:pt x="202271" y="84473"/>
                </a:lnTo>
                <a:lnTo>
                  <a:pt x="250268" y="84473"/>
                </a:lnTo>
                <a:lnTo>
                  <a:pt x="253545" y="104241"/>
                </a:lnTo>
                <a:lnTo>
                  <a:pt x="252815" y="133453"/>
                </a:lnTo>
                <a:lnTo>
                  <a:pt x="248100" y="167260"/>
                </a:lnTo>
                <a:lnTo>
                  <a:pt x="243385" y="203729"/>
                </a:lnTo>
                <a:lnTo>
                  <a:pt x="246025" y="239665"/>
                </a:lnTo>
                <a:lnTo>
                  <a:pt x="263376" y="271875"/>
                </a:lnTo>
                <a:lnTo>
                  <a:pt x="259215" y="285540"/>
                </a:lnTo>
                <a:close/>
              </a:path>
            </a:pathLst>
          </a:custGeom>
          <a:solidFill>
            <a:srgbClr val="4040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115435" y="2312753"/>
            <a:ext cx="324440" cy="47143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ZoneTexte 79"/>
          <p:cNvSpPr txBox="1"/>
          <p:nvPr/>
        </p:nvSpPr>
        <p:spPr>
          <a:xfrm>
            <a:off x="295156" y="2865133"/>
            <a:ext cx="1632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F9A307"/>
                </a:solidFill>
              </a:rPr>
              <a:t>HDR</a:t>
            </a:r>
          </a:p>
        </p:txBody>
      </p:sp>
      <p:sp>
        <p:nvSpPr>
          <p:cNvPr id="82" name="object 6"/>
          <p:cNvSpPr txBox="1"/>
          <p:nvPr/>
        </p:nvSpPr>
        <p:spPr>
          <a:xfrm>
            <a:off x="2546832" y="3811394"/>
            <a:ext cx="2013829" cy="182038"/>
          </a:xfrm>
          <a:prstGeom prst="rect">
            <a:avLst/>
          </a:prstGeom>
          <a:solidFill>
            <a:srgbClr val="399397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395"/>
              </a:lnSpc>
            </a:pPr>
            <a:r>
              <a:rPr lang="fr-FR" sz="1400" b="1" dirty="0">
                <a:solidFill>
                  <a:schemeClr val="bg1"/>
                </a:solidFill>
                <a:latin typeface="Calibri"/>
                <a:cs typeface="Calibri"/>
              </a:rPr>
              <a:t>EDSEJPG</a:t>
            </a:r>
            <a:endParaRPr sz="14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3" name="object 6"/>
          <p:cNvSpPr txBox="1"/>
          <p:nvPr/>
        </p:nvSpPr>
        <p:spPr>
          <a:xfrm>
            <a:off x="2524528" y="4409872"/>
            <a:ext cx="2013829" cy="182038"/>
          </a:xfrm>
          <a:prstGeom prst="rect">
            <a:avLst/>
          </a:prstGeom>
          <a:solidFill>
            <a:srgbClr val="399397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395"/>
              </a:lnSpc>
            </a:pPr>
            <a:r>
              <a:rPr lang="fr-FR" sz="1400" b="1" dirty="0">
                <a:solidFill>
                  <a:schemeClr val="bg1"/>
                </a:solidFill>
                <a:latin typeface="Calibri"/>
                <a:cs typeface="Calibri"/>
              </a:rPr>
              <a:t>EDSF</a:t>
            </a:r>
            <a:endParaRPr sz="14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4" name="object 6"/>
          <p:cNvSpPr txBox="1"/>
          <p:nvPr/>
        </p:nvSpPr>
        <p:spPr>
          <a:xfrm>
            <a:off x="2541786" y="5004505"/>
            <a:ext cx="1979093" cy="179536"/>
          </a:xfrm>
          <a:prstGeom prst="rect">
            <a:avLst/>
          </a:prstGeom>
          <a:solidFill>
            <a:srgbClr val="399397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395"/>
              </a:lnSpc>
            </a:pPr>
            <a:r>
              <a:rPr lang="fr-FR" sz="1400" b="1" dirty="0">
                <a:solidFill>
                  <a:schemeClr val="bg1"/>
                </a:solidFill>
                <a:latin typeface="Calibri"/>
                <a:cs typeface="Calibri"/>
              </a:rPr>
              <a:t>EDSPI</a:t>
            </a:r>
            <a:endParaRPr sz="14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5" name="object 6"/>
          <p:cNvSpPr txBox="1"/>
          <p:nvPr/>
        </p:nvSpPr>
        <p:spPr>
          <a:xfrm>
            <a:off x="2524417" y="5563178"/>
            <a:ext cx="2013829" cy="182038"/>
          </a:xfrm>
          <a:prstGeom prst="rect">
            <a:avLst/>
          </a:prstGeom>
          <a:solidFill>
            <a:srgbClr val="399397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395"/>
              </a:lnSpc>
            </a:pPr>
            <a:r>
              <a:rPr lang="fr-FR" sz="1400" b="1" dirty="0">
                <a:solidFill>
                  <a:schemeClr val="bg1"/>
                </a:solidFill>
                <a:latin typeface="Calibri"/>
                <a:cs typeface="Calibri"/>
              </a:rPr>
              <a:t>EDSVSAE</a:t>
            </a:r>
            <a:endParaRPr sz="14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7" name="ZoneTexte 86"/>
          <p:cNvSpPr txBox="1"/>
          <p:nvPr/>
        </p:nvSpPr>
        <p:spPr>
          <a:xfrm>
            <a:off x="2440577" y="3242350"/>
            <a:ext cx="19850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6AB14"/>
                </a:solidFill>
                <a:cs typeface="Calibri"/>
              </a:rPr>
              <a:t>201</a:t>
            </a:r>
            <a:r>
              <a:rPr lang="fr-FR" sz="3200" b="1" dirty="0">
                <a:solidFill>
                  <a:srgbClr val="E6AB14"/>
                </a:solidFill>
                <a:cs typeface="Calibri"/>
              </a:rPr>
              <a:t> </a:t>
            </a:r>
            <a:r>
              <a:rPr lang="fr-FR" sz="1200" spc="-10" dirty="0">
                <a:solidFill>
                  <a:srgbClr val="399397"/>
                </a:solidFill>
                <a:cs typeface="Calibri"/>
              </a:rPr>
              <a:t>doctorants</a:t>
            </a:r>
            <a:endParaRPr lang="fr-FR" sz="1200" dirty="0">
              <a:cs typeface="Calibri"/>
            </a:endParaRPr>
          </a:p>
          <a:p>
            <a:endParaRPr lang="fr-FR" dirty="0"/>
          </a:p>
        </p:txBody>
      </p:sp>
      <p:sp>
        <p:nvSpPr>
          <p:cNvPr id="88" name="ZoneTexte 87"/>
          <p:cNvSpPr txBox="1"/>
          <p:nvPr/>
        </p:nvSpPr>
        <p:spPr>
          <a:xfrm>
            <a:off x="2649408" y="3833532"/>
            <a:ext cx="15316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6AB14"/>
                </a:solidFill>
                <a:cs typeface="Calibri"/>
              </a:rPr>
              <a:t>187</a:t>
            </a:r>
            <a:r>
              <a:rPr lang="fr-FR" sz="3200" b="1" dirty="0">
                <a:solidFill>
                  <a:srgbClr val="E6AB14"/>
                </a:solidFill>
                <a:cs typeface="Calibri"/>
              </a:rPr>
              <a:t> </a:t>
            </a:r>
            <a:r>
              <a:rPr lang="fr-FR" sz="1200" spc="-10" dirty="0">
                <a:solidFill>
                  <a:srgbClr val="399397"/>
                </a:solidFill>
                <a:cs typeface="Calibri"/>
              </a:rPr>
              <a:t>doctorants</a:t>
            </a:r>
            <a:endParaRPr lang="fr-FR" sz="1200" dirty="0">
              <a:cs typeface="Calibri"/>
            </a:endParaRPr>
          </a:p>
          <a:p>
            <a:endParaRPr lang="fr-FR" dirty="0"/>
          </a:p>
        </p:txBody>
      </p:sp>
      <p:sp>
        <p:nvSpPr>
          <p:cNvPr id="89" name="ZoneTexte 88"/>
          <p:cNvSpPr txBox="1"/>
          <p:nvPr/>
        </p:nvSpPr>
        <p:spPr>
          <a:xfrm>
            <a:off x="2382176" y="4436493"/>
            <a:ext cx="201382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6AB14"/>
                </a:solidFill>
                <a:cs typeface="Calibri"/>
              </a:rPr>
              <a:t>130</a:t>
            </a:r>
            <a:r>
              <a:rPr lang="fr-FR" sz="3200" b="1" dirty="0">
                <a:solidFill>
                  <a:srgbClr val="E6AB14"/>
                </a:solidFill>
                <a:cs typeface="Calibri"/>
              </a:rPr>
              <a:t> </a:t>
            </a:r>
            <a:r>
              <a:rPr lang="fr-FR" sz="1200" spc="-10" dirty="0">
                <a:solidFill>
                  <a:srgbClr val="399397"/>
                </a:solidFill>
                <a:cs typeface="Calibri"/>
              </a:rPr>
              <a:t>doctorants</a:t>
            </a:r>
            <a:endParaRPr lang="fr-FR" sz="1200" dirty="0">
              <a:cs typeface="Calibri"/>
            </a:endParaRPr>
          </a:p>
          <a:p>
            <a:endParaRPr lang="fr-FR" dirty="0"/>
          </a:p>
        </p:txBody>
      </p:sp>
      <p:sp>
        <p:nvSpPr>
          <p:cNvPr id="90" name="ZoneTexte 89"/>
          <p:cNvSpPr txBox="1"/>
          <p:nvPr/>
        </p:nvSpPr>
        <p:spPr>
          <a:xfrm>
            <a:off x="2417511" y="5022213"/>
            <a:ext cx="201382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6AB14"/>
                </a:solidFill>
                <a:cs typeface="Calibri"/>
              </a:rPr>
              <a:t>191</a:t>
            </a:r>
            <a:r>
              <a:rPr lang="fr-FR" sz="3200" b="1" dirty="0">
                <a:solidFill>
                  <a:srgbClr val="E6AB14"/>
                </a:solidFill>
                <a:cs typeface="Calibri"/>
              </a:rPr>
              <a:t> </a:t>
            </a:r>
            <a:r>
              <a:rPr lang="fr-FR" sz="1200" spc="-10" dirty="0">
                <a:solidFill>
                  <a:srgbClr val="399397"/>
                </a:solidFill>
                <a:cs typeface="Calibri"/>
              </a:rPr>
              <a:t>doctorants</a:t>
            </a:r>
            <a:endParaRPr lang="fr-FR" sz="1200" dirty="0">
              <a:cs typeface="Calibri"/>
            </a:endParaRPr>
          </a:p>
          <a:p>
            <a:endParaRPr lang="fr-FR" dirty="0"/>
          </a:p>
        </p:txBody>
      </p:sp>
      <p:sp>
        <p:nvSpPr>
          <p:cNvPr id="91" name="ZoneTexte 90"/>
          <p:cNvSpPr txBox="1"/>
          <p:nvPr/>
        </p:nvSpPr>
        <p:spPr>
          <a:xfrm>
            <a:off x="2426178" y="5618857"/>
            <a:ext cx="201382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6AB14"/>
                </a:solidFill>
                <a:cs typeface="Calibri"/>
              </a:rPr>
              <a:t>236</a:t>
            </a:r>
            <a:r>
              <a:rPr lang="fr-FR" sz="3200" b="1" dirty="0">
                <a:solidFill>
                  <a:srgbClr val="E6AB14"/>
                </a:solidFill>
                <a:cs typeface="Calibri"/>
              </a:rPr>
              <a:t> </a:t>
            </a:r>
            <a:r>
              <a:rPr lang="fr-FR" sz="1200" spc="-10" dirty="0">
                <a:solidFill>
                  <a:srgbClr val="399397"/>
                </a:solidFill>
                <a:cs typeface="Calibri"/>
              </a:rPr>
              <a:t>doctorants</a:t>
            </a:r>
            <a:endParaRPr lang="fr-FR" sz="1200" dirty="0">
              <a:cs typeface="Calibri"/>
            </a:endParaRPr>
          </a:p>
          <a:p>
            <a:endParaRPr lang="fr-FR" dirty="0"/>
          </a:p>
        </p:txBody>
      </p:sp>
      <p:sp>
        <p:nvSpPr>
          <p:cNvPr id="92" name="ZoneTexte 91"/>
          <p:cNvSpPr txBox="1"/>
          <p:nvPr/>
        </p:nvSpPr>
        <p:spPr>
          <a:xfrm>
            <a:off x="2345199" y="6267542"/>
            <a:ext cx="2482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9A307"/>
                </a:solidFill>
              </a:rPr>
              <a:t>945</a:t>
            </a:r>
            <a:r>
              <a:rPr lang="fr-FR" dirty="0">
                <a:solidFill>
                  <a:schemeClr val="bg1"/>
                </a:solidFill>
              </a:rPr>
              <a:t> doctorants</a:t>
            </a:r>
          </a:p>
        </p:txBody>
      </p:sp>
      <p:sp>
        <p:nvSpPr>
          <p:cNvPr id="93" name="ZoneTexte 92"/>
          <p:cNvSpPr txBox="1"/>
          <p:nvPr/>
        </p:nvSpPr>
        <p:spPr>
          <a:xfrm>
            <a:off x="4885738" y="3263560"/>
            <a:ext cx="2591647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lvl="0" algn="ctr">
              <a:lnSpc>
                <a:spcPts val="2020"/>
              </a:lnSpc>
            </a:pPr>
            <a:r>
              <a:rPr lang="fr-FR" sz="2000" b="1" dirty="0">
                <a:solidFill>
                  <a:srgbClr val="E6AB14"/>
                </a:solidFill>
                <a:cs typeface="Calibri"/>
              </a:rPr>
              <a:t>199</a:t>
            </a:r>
            <a:r>
              <a:rPr lang="fr-FR" sz="1200" b="1" dirty="0">
                <a:solidFill>
                  <a:srgbClr val="E6AB14"/>
                </a:solidFill>
                <a:cs typeface="Calibri"/>
              </a:rPr>
              <a:t> </a:t>
            </a:r>
          </a:p>
          <a:p>
            <a:pPr marL="12700" lvl="0" algn="ctr">
              <a:lnSpc>
                <a:spcPts val="2020"/>
              </a:lnSpc>
            </a:pPr>
            <a:r>
              <a:rPr lang="fr-FR" sz="1600" b="1" spc="-5" dirty="0">
                <a:solidFill>
                  <a:srgbClr val="399397"/>
                </a:solidFill>
                <a:cs typeface="Calibri"/>
              </a:rPr>
              <a:t>Soutenances de thèse</a:t>
            </a:r>
            <a:endParaRPr lang="fr-FR" sz="1600" b="1" dirty="0">
              <a:solidFill>
                <a:prstClr val="black"/>
              </a:solidFill>
              <a:cs typeface="Calibri"/>
            </a:endParaRPr>
          </a:p>
        </p:txBody>
      </p:sp>
      <p:graphicFrame>
        <p:nvGraphicFramePr>
          <p:cNvPr id="94" name="Graphique 93"/>
          <p:cNvGraphicFramePr/>
          <p:nvPr>
            <p:extLst>
              <p:ext uri="{D42A27DB-BD31-4B8C-83A1-F6EECF244321}">
                <p14:modId xmlns:p14="http://schemas.microsoft.com/office/powerpoint/2010/main" val="275324756"/>
              </p:ext>
            </p:extLst>
          </p:nvPr>
        </p:nvGraphicFramePr>
        <p:xfrm>
          <a:off x="5151848" y="3769555"/>
          <a:ext cx="2019859" cy="1489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pSp>
        <p:nvGrpSpPr>
          <p:cNvPr id="10" name="Groupe 9"/>
          <p:cNvGrpSpPr/>
          <p:nvPr/>
        </p:nvGrpSpPr>
        <p:grpSpPr>
          <a:xfrm>
            <a:off x="-261541" y="9690034"/>
            <a:ext cx="4753686" cy="777085"/>
            <a:chOff x="2815695" y="8762765"/>
            <a:chExt cx="4753686" cy="785148"/>
          </a:xfrm>
        </p:grpSpPr>
        <p:sp>
          <p:nvSpPr>
            <p:cNvPr id="20" name="object 20"/>
            <p:cNvSpPr/>
            <p:nvPr/>
          </p:nvSpPr>
          <p:spPr>
            <a:xfrm>
              <a:off x="3421164" y="8797873"/>
              <a:ext cx="3414963" cy="750040"/>
            </a:xfrm>
            <a:prstGeom prst="roundRect">
              <a:avLst/>
            </a:prstGeom>
            <a:solidFill>
              <a:srgbClr val="3993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Groupe 7"/>
            <p:cNvGrpSpPr/>
            <p:nvPr/>
          </p:nvGrpSpPr>
          <p:grpSpPr>
            <a:xfrm>
              <a:off x="2815695" y="8762765"/>
              <a:ext cx="4753686" cy="708339"/>
              <a:chOff x="2713961" y="8823547"/>
              <a:chExt cx="4753686" cy="708339"/>
            </a:xfrm>
          </p:grpSpPr>
          <p:sp>
            <p:nvSpPr>
              <p:cNvPr id="21" name="object 21"/>
              <p:cNvSpPr txBox="1"/>
              <p:nvPr/>
            </p:nvSpPr>
            <p:spPr>
              <a:xfrm>
                <a:off x="2713961" y="8823547"/>
                <a:ext cx="4753686" cy="421105"/>
              </a:xfrm>
              <a:prstGeom prst="rect">
                <a:avLst/>
              </a:prstGeom>
            </p:spPr>
            <p:txBody>
              <a:bodyPr vert="horz" wrap="square" lIns="0" tIns="62230" rIns="0" bIns="0" rtlCol="0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ts val="490"/>
                  </a:spcBef>
                </a:pPr>
                <a:r>
                  <a:rPr lang="fr-FR" sz="2300" b="1" spc="-15" dirty="0">
                    <a:solidFill>
                      <a:srgbClr val="F9A307"/>
                    </a:solidFill>
                    <a:latin typeface="Calibri"/>
                    <a:cs typeface="Calibri"/>
                  </a:rPr>
                  <a:t>94</a:t>
                </a:r>
                <a:r>
                  <a:rPr lang="fr-FR" sz="2300" b="1" spc="-15" dirty="0">
                    <a:solidFill>
                      <a:srgbClr val="FFFFFF"/>
                    </a:solidFill>
                    <a:latin typeface="Calibri"/>
                    <a:cs typeface="Calibri"/>
                  </a:rPr>
                  <a:t> Cotutelles</a:t>
                </a:r>
                <a:endParaRPr sz="2300" dirty="0">
                  <a:latin typeface="Calibri"/>
                  <a:cs typeface="Calibri"/>
                </a:endParaRPr>
              </a:p>
            </p:txBody>
          </p:sp>
          <p:sp>
            <p:nvSpPr>
              <p:cNvPr id="99" name="ZoneTexte 98"/>
              <p:cNvSpPr txBox="1"/>
              <p:nvPr/>
            </p:nvSpPr>
            <p:spPr>
              <a:xfrm>
                <a:off x="3298175" y="9220916"/>
                <a:ext cx="3457472" cy="310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/>
                <a:r>
                  <a:rPr lang="fr-FR" sz="1400" b="1" dirty="0">
                    <a:solidFill>
                      <a:srgbClr val="F9A307"/>
                    </a:solidFill>
                    <a:cs typeface="Calibri"/>
                  </a:rPr>
                  <a:t>16</a:t>
                </a:r>
                <a:r>
                  <a:rPr lang="fr-FR" sz="1400" b="1" dirty="0">
                    <a:solidFill>
                      <a:srgbClr val="E6AB14"/>
                    </a:solidFill>
                    <a:cs typeface="Calibri"/>
                  </a:rPr>
                  <a:t> </a:t>
                </a:r>
                <a:r>
                  <a:rPr lang="fr-FR" sz="1400" spc="-10" dirty="0">
                    <a:solidFill>
                      <a:schemeClr val="bg1"/>
                    </a:solidFill>
                    <a:cs typeface="Calibri"/>
                  </a:rPr>
                  <a:t>LSHS - </a:t>
                </a:r>
                <a:r>
                  <a:rPr lang="fr-FR" sz="1400" b="1" spc="-10" dirty="0">
                    <a:solidFill>
                      <a:srgbClr val="F9A307"/>
                    </a:solidFill>
                    <a:cs typeface="Calibri"/>
                  </a:rPr>
                  <a:t>18</a:t>
                </a:r>
                <a:r>
                  <a:rPr lang="fr-FR" sz="1400" b="1" spc="-10" dirty="0">
                    <a:solidFill>
                      <a:schemeClr val="bg1"/>
                    </a:solidFill>
                    <a:cs typeface="Calibri"/>
                  </a:rPr>
                  <a:t> </a:t>
                </a:r>
                <a:r>
                  <a:rPr lang="fr-FR" sz="1400" spc="-10" dirty="0">
                    <a:solidFill>
                      <a:schemeClr val="bg1"/>
                    </a:solidFill>
                    <a:cs typeface="Calibri"/>
                  </a:rPr>
                  <a:t>SEJPG - </a:t>
                </a:r>
                <a:r>
                  <a:rPr lang="fr-FR" sz="1400" b="1" spc="-10" dirty="0">
                    <a:solidFill>
                      <a:srgbClr val="F9A307"/>
                    </a:solidFill>
                    <a:cs typeface="Calibri"/>
                  </a:rPr>
                  <a:t>12</a:t>
                </a:r>
                <a:r>
                  <a:rPr lang="fr-FR" sz="1400" spc="-10" dirty="0">
                    <a:solidFill>
                      <a:schemeClr val="bg1"/>
                    </a:solidFill>
                    <a:cs typeface="Calibri"/>
                  </a:rPr>
                  <a:t> SF - </a:t>
                </a:r>
                <a:r>
                  <a:rPr lang="fr-FR" sz="1400" b="1" spc="-10" dirty="0">
                    <a:solidFill>
                      <a:srgbClr val="F9A307"/>
                    </a:solidFill>
                    <a:cs typeface="Calibri"/>
                  </a:rPr>
                  <a:t>24 </a:t>
                </a:r>
                <a:r>
                  <a:rPr lang="fr-FR" sz="1400" spc="-10" dirty="0">
                    <a:solidFill>
                      <a:schemeClr val="bg1"/>
                    </a:solidFill>
                    <a:cs typeface="Calibri"/>
                  </a:rPr>
                  <a:t>SPI - </a:t>
                </a:r>
                <a:r>
                  <a:rPr lang="fr-FR" sz="1400" b="1" spc="-10" dirty="0">
                    <a:solidFill>
                      <a:srgbClr val="F9A307"/>
                    </a:solidFill>
                    <a:cs typeface="Calibri"/>
                  </a:rPr>
                  <a:t>24</a:t>
                </a:r>
                <a:r>
                  <a:rPr lang="fr-FR" sz="1400" spc="-10" dirty="0">
                    <a:solidFill>
                      <a:schemeClr val="bg1"/>
                    </a:solidFill>
                    <a:cs typeface="Calibri"/>
                  </a:rPr>
                  <a:t> SVSAE</a:t>
                </a:r>
                <a:endParaRPr lang="fr-FR" sz="1400" dirty="0">
                  <a:solidFill>
                    <a:schemeClr val="bg1"/>
                  </a:solidFill>
                  <a:cs typeface="Calibri"/>
                </a:endParaRPr>
              </a:p>
            </p:txBody>
          </p:sp>
        </p:grpSp>
      </p:grpSp>
      <p:grpSp>
        <p:nvGrpSpPr>
          <p:cNvPr id="97" name="Groupe 96"/>
          <p:cNvGrpSpPr/>
          <p:nvPr/>
        </p:nvGrpSpPr>
        <p:grpSpPr>
          <a:xfrm>
            <a:off x="208014" y="5217135"/>
            <a:ext cx="1384176" cy="2145908"/>
            <a:chOff x="423080" y="0"/>
            <a:chExt cx="2839542" cy="1173072"/>
          </a:xfrm>
          <a:noFill/>
        </p:grpSpPr>
        <p:sp>
          <p:nvSpPr>
            <p:cNvPr id="98" name="Ellipse 97"/>
            <p:cNvSpPr/>
            <p:nvPr/>
          </p:nvSpPr>
          <p:spPr>
            <a:xfrm>
              <a:off x="423080" y="0"/>
              <a:ext cx="2839542" cy="1173072"/>
            </a:xfrm>
            <a:prstGeom prst="ellipse">
              <a:avLst/>
            </a:prstGeom>
            <a:grpFill/>
            <a:ln>
              <a:solidFill>
                <a:srgbClr val="439EB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100" name="Zone de texte 26"/>
            <p:cNvSpPr txBox="1">
              <a:spLocks noChangeArrowheads="1"/>
            </p:cNvSpPr>
            <p:nvPr/>
          </p:nvSpPr>
          <p:spPr bwMode="auto">
            <a:xfrm>
              <a:off x="794994" y="82259"/>
              <a:ext cx="2064515" cy="9107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fr-FR" sz="1400" b="1">
                  <a:solidFill>
                    <a:srgbClr val="FFC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417 </a:t>
              </a:r>
              <a:r>
                <a:rPr lang="fr-FR" sz="1400" b="1" dirty="0">
                  <a:solidFill>
                    <a:srgbClr val="FFC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doctorants étrangers</a:t>
              </a:r>
              <a:endPara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fr-FR" sz="1200" b="1" i="1" dirty="0">
                  <a:solidFill>
                    <a:srgbClr val="439EB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équivalent à 44 % de l’effectif de l’UCA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fr-FR" sz="2400" b="1" dirty="0">
                  <a:solidFill>
                    <a:srgbClr val="FFC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6" name="Groupe 85"/>
          <p:cNvGrpSpPr/>
          <p:nvPr/>
        </p:nvGrpSpPr>
        <p:grpSpPr>
          <a:xfrm>
            <a:off x="4235450" y="6926237"/>
            <a:ext cx="2996742" cy="670711"/>
            <a:chOff x="3333893" y="1193285"/>
            <a:chExt cx="3152633" cy="1556780"/>
          </a:xfrm>
          <a:solidFill>
            <a:srgbClr val="389CA6"/>
          </a:solidFill>
        </p:grpSpPr>
        <p:sp>
          <p:nvSpPr>
            <p:cNvPr id="95" name="Rectangle à coins arrondis 94"/>
            <p:cNvSpPr/>
            <p:nvPr/>
          </p:nvSpPr>
          <p:spPr>
            <a:xfrm>
              <a:off x="3333893" y="1193285"/>
              <a:ext cx="3152633" cy="1556780"/>
            </a:xfrm>
            <a:prstGeom prst="roundRect">
              <a:avLst/>
            </a:prstGeom>
            <a:grpFill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sp>
          <p:nvSpPr>
            <p:cNvPr id="96" name="Zone de texte 35"/>
            <p:cNvSpPr txBox="1"/>
            <p:nvPr/>
          </p:nvSpPr>
          <p:spPr>
            <a:xfrm>
              <a:off x="3464469" y="1256187"/>
              <a:ext cx="2797791" cy="382954"/>
            </a:xfrm>
            <a:prstGeom prst="rect">
              <a:avLst/>
            </a:prstGeom>
            <a:grp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fr-FR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Taux d’Insertion à 3 ans </a:t>
              </a:r>
              <a:r>
                <a:rPr lang="fr-FR" b="1">
                  <a:solidFill>
                    <a:srgbClr val="FFFFFF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Docteurs 2017 </a:t>
              </a:r>
              <a:r>
                <a:rPr lang="fr-FR" b="1" dirty="0">
                  <a:solidFill>
                    <a:srgbClr val="FFFFFF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88  %</a:t>
              </a: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endParaRPr lang="fr-FR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endParaRPr lang="fr-FR" sz="16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01" name="Graphique 100"/>
          <p:cNvGraphicFramePr/>
          <p:nvPr>
            <p:extLst>
              <p:ext uri="{D42A27DB-BD31-4B8C-83A1-F6EECF244321}">
                <p14:modId xmlns:p14="http://schemas.microsoft.com/office/powerpoint/2010/main" val="4257677871"/>
              </p:ext>
            </p:extLst>
          </p:nvPr>
        </p:nvGraphicFramePr>
        <p:xfrm>
          <a:off x="4181037" y="7604670"/>
          <a:ext cx="3189401" cy="2204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pic>
        <p:nvPicPr>
          <p:cNvPr id="12" name="Image 11" descr="Capture d’écran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6550" y="5221725"/>
            <a:ext cx="1111381" cy="108704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BBECEC6-916D-46C8-A984-D9BA0E8DC43F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236" y="9726102"/>
            <a:ext cx="867389" cy="838817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350E6CDC-078E-4B4C-958F-CC87A4D6AD1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14" y="7543707"/>
            <a:ext cx="3722636" cy="21955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2017</TotalTime>
  <Words>120</Words>
  <Application>Microsoft Office PowerPoint</Application>
  <PresentationFormat>Personnalisé</PresentationFormat>
  <Paragraphs>42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 Pôle Etudes Doctorales et HDR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Cellule  DCSTI*</dc:title>
  <dc:creator>Aurelie GROSCLAUDE</dc:creator>
  <cp:lastModifiedBy>Rosa CAMPOS</cp:lastModifiedBy>
  <cp:revision>86</cp:revision>
  <cp:lastPrinted>2022-01-18T09:36:13Z</cp:lastPrinted>
  <dcterms:created xsi:type="dcterms:W3CDTF">2018-12-17T08:39:01Z</dcterms:created>
  <dcterms:modified xsi:type="dcterms:W3CDTF">2022-02-14T10:14:40Z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2018-12-14T00:00:00Z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2018-12-17T00:00:00Z</vt:filetime>
  </property>
</Properties>
</file>